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HK Grotesk Bold" panose="020B0604020202020204" charset="-52"/>
      <p:regular r:id="rId22"/>
    </p:embeddedFont>
    <p:embeddedFont>
      <p:font typeface="HK Grotesk Medium" panose="020B0604020202020204" charset="-52"/>
      <p:regular r:id="rId23"/>
    </p:embeddedFont>
    <p:embeddedFont>
      <p:font typeface="Canva Sans" panose="020B0604020202020204" charset="0"/>
      <p:regular r:id="rId24"/>
    </p:embeddedFont>
    <p:embeddedFont>
      <p:font typeface="Canva Sans Italics" panose="020B0604020202020204" charset="0"/>
      <p:regular r:id="rId25"/>
    </p:embeddedFont>
    <p:embeddedFont>
      <p:font typeface="Canva Sans Bold" panose="020B0604020202020204" charset="0"/>
      <p:regular r:id="rId26"/>
    </p:embeddedFont>
    <p:embeddedFont>
      <p:font typeface="HK Grotesk" panose="020B0604020202020204" charset="-52"/>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73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hyperlink" Target="https://library-blog.nbu.bg/libguides/patevoditeli/patevoditel-sop/" TargetMode="External"/><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svg"/><Relationship Id="rId5" Type="http://schemas.openxmlformats.org/officeDocument/2006/relationships/image" Target="../media/image2.png"/><Relationship Id="rId10" Type="http://schemas.openxmlformats.org/officeDocument/2006/relationships/image" Target="../media/image25.jpeg"/><Relationship Id="rId4" Type="http://schemas.openxmlformats.org/officeDocument/2006/relationships/image" Target="../media/image23.jpe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quest.eb.com/images/300_41833868" TargetMode="External"/><Relationship Id="rId5" Type="http://schemas.openxmlformats.org/officeDocument/2006/relationships/image" Target="../media/image29.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38.png"/><Relationship Id="rId4" Type="http://schemas.openxmlformats.org/officeDocument/2006/relationships/image" Target="../media/image42.sv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sv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https://youtu.be/ilIZV37thKU?si=N-ZOcjUlSRUOexrX" TargetMode="External"/><Relationship Id="rId6" Type="http://schemas.openxmlformats.org/officeDocument/2006/relationships/image" Target="../media/image22.jpeg"/><Relationship Id="rId5" Type="http://schemas.openxmlformats.org/officeDocument/2006/relationships/image" Target="../media/image3.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a:off x="6902419" y="0"/>
            <a:ext cx="11385581" cy="8159402"/>
          </a:xfrm>
          <a:custGeom>
            <a:avLst/>
            <a:gdLst/>
            <a:ahLst/>
            <a:cxnLst/>
            <a:rect l="l" t="t" r="r" b="b"/>
            <a:pathLst>
              <a:path w="11385581" h="8159402">
                <a:moveTo>
                  <a:pt x="0" y="0"/>
                </a:moveTo>
                <a:lnTo>
                  <a:pt x="11385581" y="0"/>
                </a:lnTo>
                <a:lnTo>
                  <a:pt x="11385581" y="8159402"/>
                </a:lnTo>
                <a:lnTo>
                  <a:pt x="0" y="8159402"/>
                </a:lnTo>
                <a:lnTo>
                  <a:pt x="0" y="0"/>
                </a:lnTo>
                <a:close/>
              </a:path>
            </a:pathLst>
          </a:custGeom>
          <a:blipFill>
            <a:blip r:embed="rId2"/>
            <a:stretch>
              <a:fillRect l="-13912" t="-554" r="-13912"/>
            </a:stretch>
          </a:blipFill>
        </p:spPr>
      </p:sp>
      <p:sp>
        <p:nvSpPr>
          <p:cNvPr id="3" name="Freeform 3"/>
          <p:cNvSpPr/>
          <p:nvPr/>
        </p:nvSpPr>
        <p:spPr>
          <a:xfrm>
            <a:off x="1879893" y="2355483"/>
            <a:ext cx="3115009" cy="3146474"/>
          </a:xfrm>
          <a:custGeom>
            <a:avLst/>
            <a:gdLst/>
            <a:ahLst/>
            <a:cxnLst/>
            <a:rect l="l" t="t" r="r" b="b"/>
            <a:pathLst>
              <a:path w="3115009" h="3146474">
                <a:moveTo>
                  <a:pt x="0" y="0"/>
                </a:moveTo>
                <a:lnTo>
                  <a:pt x="3115009" y="0"/>
                </a:lnTo>
                <a:lnTo>
                  <a:pt x="3115009" y="3146474"/>
                </a:lnTo>
                <a:lnTo>
                  <a:pt x="0" y="314647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160011" y="8016557"/>
            <a:ext cx="18448011" cy="2270443"/>
            <a:chOff x="0" y="0"/>
            <a:chExt cx="4858735" cy="597977"/>
          </a:xfrm>
        </p:grpSpPr>
        <p:sp>
          <p:nvSpPr>
            <p:cNvPr id="5" name="Freeform 5"/>
            <p:cNvSpPr/>
            <p:nvPr/>
          </p:nvSpPr>
          <p:spPr>
            <a:xfrm>
              <a:off x="0" y="0"/>
              <a:ext cx="4858735" cy="597977"/>
            </a:xfrm>
            <a:custGeom>
              <a:avLst/>
              <a:gdLst/>
              <a:ahLst/>
              <a:cxnLst/>
              <a:rect l="l" t="t" r="r" b="b"/>
              <a:pathLst>
                <a:path w="4858735" h="597977">
                  <a:moveTo>
                    <a:pt x="0" y="0"/>
                  </a:moveTo>
                  <a:lnTo>
                    <a:pt x="4858735" y="0"/>
                  </a:lnTo>
                  <a:lnTo>
                    <a:pt x="4858735" y="597977"/>
                  </a:lnTo>
                  <a:lnTo>
                    <a:pt x="0" y="597977"/>
                  </a:lnTo>
                  <a:close/>
                </a:path>
              </a:pathLst>
            </a:custGeom>
            <a:solidFill>
              <a:srgbClr val="050A30">
                <a:alpha val="42745"/>
              </a:srgbClr>
            </a:solidFill>
          </p:spPr>
        </p:sp>
        <p:sp>
          <p:nvSpPr>
            <p:cNvPr id="6" name="TextBox 6"/>
            <p:cNvSpPr txBox="1"/>
            <p:nvPr/>
          </p:nvSpPr>
          <p:spPr>
            <a:xfrm>
              <a:off x="0" y="0"/>
              <a:ext cx="4858735" cy="597977"/>
            </a:xfrm>
            <a:prstGeom prst="rect">
              <a:avLst/>
            </a:prstGeom>
          </p:spPr>
          <p:txBody>
            <a:bodyPr lIns="50800" tIns="50800" rIns="50800" bIns="50800" rtlCol="0" anchor="ctr"/>
            <a:lstStyle/>
            <a:p>
              <a:pPr algn="ctr">
                <a:lnSpc>
                  <a:spcPts val="2879"/>
                </a:lnSpc>
              </a:pPr>
              <a:endParaRPr/>
            </a:p>
          </p:txBody>
        </p:sp>
      </p:grpSp>
      <p:sp>
        <p:nvSpPr>
          <p:cNvPr id="7" name="Freeform 7"/>
          <p:cNvSpPr/>
          <p:nvPr/>
        </p:nvSpPr>
        <p:spPr>
          <a:xfrm>
            <a:off x="1202472" y="0"/>
            <a:ext cx="2234926" cy="866348"/>
          </a:xfrm>
          <a:custGeom>
            <a:avLst/>
            <a:gdLst/>
            <a:ahLst/>
            <a:cxnLst/>
            <a:rect l="l" t="t" r="r" b="b"/>
            <a:pathLst>
              <a:path w="2234926" h="866348">
                <a:moveTo>
                  <a:pt x="0" y="0"/>
                </a:moveTo>
                <a:lnTo>
                  <a:pt x="2234926" y="0"/>
                </a:lnTo>
                <a:lnTo>
                  <a:pt x="2234926" y="866348"/>
                </a:lnTo>
                <a:lnTo>
                  <a:pt x="0" y="866348"/>
                </a:lnTo>
                <a:lnTo>
                  <a:pt x="0" y="0"/>
                </a:lnTo>
                <a:close/>
              </a:path>
            </a:pathLst>
          </a:custGeom>
          <a:blipFill>
            <a:blip r:embed="rId5"/>
            <a:stretch>
              <a:fillRect/>
            </a:stretch>
          </a:blipFill>
        </p:spPr>
      </p:sp>
      <p:sp>
        <p:nvSpPr>
          <p:cNvPr id="8" name="Freeform 8"/>
          <p:cNvSpPr/>
          <p:nvPr/>
        </p:nvSpPr>
        <p:spPr>
          <a:xfrm>
            <a:off x="3876611" y="105435"/>
            <a:ext cx="2236583" cy="621273"/>
          </a:xfrm>
          <a:custGeom>
            <a:avLst/>
            <a:gdLst/>
            <a:ahLst/>
            <a:cxnLst/>
            <a:rect l="l" t="t" r="r" b="b"/>
            <a:pathLst>
              <a:path w="2236583" h="621273">
                <a:moveTo>
                  <a:pt x="0" y="0"/>
                </a:moveTo>
                <a:lnTo>
                  <a:pt x="2236583" y="0"/>
                </a:lnTo>
                <a:lnTo>
                  <a:pt x="2236583" y="621273"/>
                </a:lnTo>
                <a:lnTo>
                  <a:pt x="0" y="621273"/>
                </a:lnTo>
                <a:lnTo>
                  <a:pt x="0" y="0"/>
                </a:lnTo>
                <a:close/>
              </a:path>
            </a:pathLst>
          </a:custGeom>
          <a:blipFill>
            <a:blip r:embed="rId6"/>
            <a:stretch>
              <a:fillRect/>
            </a:stretch>
          </a:blipFill>
        </p:spPr>
      </p:sp>
      <p:sp>
        <p:nvSpPr>
          <p:cNvPr id="9" name="TextBox 9"/>
          <p:cNvSpPr txBox="1"/>
          <p:nvPr/>
        </p:nvSpPr>
        <p:spPr>
          <a:xfrm>
            <a:off x="566124" y="8159402"/>
            <a:ext cx="17399233" cy="1257300"/>
          </a:xfrm>
          <a:prstGeom prst="rect">
            <a:avLst/>
          </a:prstGeom>
        </p:spPr>
        <p:txBody>
          <a:bodyPr lIns="0" tIns="0" rIns="0" bIns="0" rtlCol="0" anchor="t">
            <a:spAutoFit/>
          </a:bodyPr>
          <a:lstStyle/>
          <a:p>
            <a:pPr algn="r">
              <a:lnSpc>
                <a:spcPts val="4978"/>
              </a:lnSpc>
            </a:pPr>
            <a:r>
              <a:rPr lang="en-US" sz="4148" b="1" spc="331">
                <a:solidFill>
                  <a:srgbClr val="F4F6FC"/>
                </a:solidFill>
                <a:latin typeface="HK Grotesk Bold"/>
                <a:ea typeface="HK Grotesk Bold"/>
                <a:cs typeface="HK Grotesk Bold"/>
                <a:sym typeface="HK Grotesk Bold"/>
              </a:rPr>
              <a:t> ИНТЕГРАЦИЯ НА СЪВРЕМЕННИ ИНФОРМАЦИОННИ ТЕХНОЛОГИИ И АДАПТИРАНИ РЕСУРСИ В УЧЕБНИЯ ПРОЦЕС</a:t>
            </a:r>
          </a:p>
        </p:txBody>
      </p:sp>
      <p:sp>
        <p:nvSpPr>
          <p:cNvPr id="10" name="TextBox 10"/>
          <p:cNvSpPr txBox="1"/>
          <p:nvPr/>
        </p:nvSpPr>
        <p:spPr>
          <a:xfrm>
            <a:off x="566124" y="6250909"/>
            <a:ext cx="11340554" cy="895350"/>
          </a:xfrm>
          <a:prstGeom prst="rect">
            <a:avLst/>
          </a:prstGeom>
        </p:spPr>
        <p:txBody>
          <a:bodyPr lIns="0" tIns="0" rIns="0" bIns="0" rtlCol="0" anchor="t">
            <a:spAutoFit/>
          </a:bodyPr>
          <a:lstStyle/>
          <a:p>
            <a:pPr algn="ctr">
              <a:lnSpc>
                <a:spcPts val="7046"/>
              </a:lnSpc>
              <a:spcBef>
                <a:spcPct val="0"/>
              </a:spcBef>
            </a:pPr>
            <a:r>
              <a:rPr lang="en-US" sz="5871" b="1" dirty="0" err="1">
                <a:solidFill>
                  <a:srgbClr val="F4F6FC"/>
                </a:solidFill>
                <a:latin typeface="HK Grotesk Bold"/>
                <a:ea typeface="HK Grotesk Bold"/>
                <a:cs typeface="HK Grotesk Bold"/>
                <a:sym typeface="HK Grotesk Bold"/>
              </a:rPr>
              <a:t>Когнитивна</a:t>
            </a:r>
            <a:r>
              <a:rPr lang="en-US" sz="5871" b="1" dirty="0">
                <a:solidFill>
                  <a:srgbClr val="F4F6FC"/>
                </a:solidFill>
                <a:latin typeface="HK Grotesk Bold"/>
                <a:ea typeface="HK Grotesk Bold"/>
                <a:cs typeface="HK Grotesk Bold"/>
                <a:sym typeface="HK Grotesk Bold"/>
              </a:rPr>
              <a:t> </a:t>
            </a:r>
            <a:r>
              <a:rPr lang="en-US" sz="5871" b="1" dirty="0" err="1">
                <a:solidFill>
                  <a:srgbClr val="F4F6FC"/>
                </a:solidFill>
                <a:latin typeface="HK Grotesk Bold"/>
                <a:ea typeface="HK Grotesk Bold"/>
                <a:cs typeface="HK Grotesk Bold"/>
                <a:sym typeface="HK Grotesk Bold"/>
              </a:rPr>
              <a:t>достъпност</a:t>
            </a:r>
            <a:r>
              <a:rPr lang="en-US" sz="5871" b="1" dirty="0">
                <a:solidFill>
                  <a:srgbClr val="F4F6FC"/>
                </a:solidFill>
                <a:latin typeface="HK Grotesk Bold"/>
                <a:ea typeface="HK Grotesk Bold"/>
                <a:cs typeface="HK Grotesk Bold"/>
                <a:sym typeface="HK Grotesk Bold"/>
              </a:rPr>
              <a:t> в НБУ</a:t>
            </a:r>
          </a:p>
        </p:txBody>
      </p:sp>
      <p:sp>
        <p:nvSpPr>
          <p:cNvPr id="11" name="TextBox 11"/>
          <p:cNvSpPr txBox="1"/>
          <p:nvPr/>
        </p:nvSpPr>
        <p:spPr>
          <a:xfrm>
            <a:off x="2555158" y="9635777"/>
            <a:ext cx="15410199" cy="476250"/>
          </a:xfrm>
          <a:prstGeom prst="rect">
            <a:avLst/>
          </a:prstGeom>
        </p:spPr>
        <p:txBody>
          <a:bodyPr lIns="0" tIns="0" rIns="0" bIns="0" rtlCol="0" anchor="t">
            <a:spAutoFit/>
          </a:bodyPr>
          <a:lstStyle/>
          <a:p>
            <a:pPr algn="r">
              <a:lnSpc>
                <a:spcPts val="3711"/>
              </a:lnSpc>
            </a:pPr>
            <a:r>
              <a:rPr lang="en-US" sz="3092" b="1">
                <a:solidFill>
                  <a:srgbClr val="F4F6FC"/>
                </a:solidFill>
                <a:latin typeface="HK Grotesk Medium"/>
                <a:ea typeface="HK Grotesk Medium"/>
                <a:cs typeface="HK Grotesk Medium"/>
                <a:sym typeface="HK Grotesk Medium"/>
              </a:rPr>
              <a:t>доц. д-р П. Михова, доц. д-р В. Джамбазов, д-р Р. Тодорова</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sp>
      <p:sp>
        <p:nvSpPr>
          <p:cNvPr id="3" name="Freeform 3"/>
          <p:cNvSpPr/>
          <p:nvPr/>
        </p:nvSpPr>
        <p:spPr>
          <a:xfrm>
            <a:off x="14394979" y="1240079"/>
            <a:ext cx="3115009" cy="3146474"/>
          </a:xfrm>
          <a:custGeom>
            <a:avLst/>
            <a:gdLst/>
            <a:ahLst/>
            <a:cxnLst/>
            <a:rect l="l" t="t" r="r" b="b"/>
            <a:pathLst>
              <a:path w="3115009" h="3146474">
                <a:moveTo>
                  <a:pt x="0" y="0"/>
                </a:moveTo>
                <a:lnTo>
                  <a:pt x="3115009" y="0"/>
                </a:lnTo>
                <a:lnTo>
                  <a:pt x="3115009" y="3146474"/>
                </a:lnTo>
                <a:lnTo>
                  <a:pt x="0" y="314647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0" y="19622"/>
            <a:ext cx="1563687" cy="606148"/>
          </a:xfrm>
          <a:custGeom>
            <a:avLst/>
            <a:gdLst/>
            <a:ahLst/>
            <a:cxnLst/>
            <a:rect l="l" t="t" r="r" b="b"/>
            <a:pathLst>
              <a:path w="1563687" h="606148">
                <a:moveTo>
                  <a:pt x="0" y="0"/>
                </a:moveTo>
                <a:lnTo>
                  <a:pt x="1563687" y="0"/>
                </a:lnTo>
                <a:lnTo>
                  <a:pt x="1563687" y="606149"/>
                </a:lnTo>
                <a:lnTo>
                  <a:pt x="0" y="606149"/>
                </a:lnTo>
                <a:lnTo>
                  <a:pt x="0" y="0"/>
                </a:lnTo>
                <a:close/>
              </a:path>
            </a:pathLst>
          </a:custGeom>
          <a:blipFill>
            <a:blip r:embed="rId7"/>
            <a:stretch>
              <a:fillRect/>
            </a:stretch>
          </a:blipFill>
        </p:spPr>
      </p:sp>
      <p:sp>
        <p:nvSpPr>
          <p:cNvPr id="5" name="Freeform 5">
            <a:hlinkClick r:id="rId8" tooltip="https://library-blog.nbu.bg/libguides/patevoditeli/patevoditel-sop/"/>
          </p:cNvPr>
          <p:cNvSpPr/>
          <p:nvPr/>
        </p:nvSpPr>
        <p:spPr>
          <a:xfrm>
            <a:off x="11289088" y="4842614"/>
            <a:ext cx="6036925" cy="2271393"/>
          </a:xfrm>
          <a:custGeom>
            <a:avLst/>
            <a:gdLst/>
            <a:ahLst/>
            <a:cxnLst/>
            <a:rect l="l" t="t" r="r" b="b"/>
            <a:pathLst>
              <a:path w="6036925" h="2271393">
                <a:moveTo>
                  <a:pt x="0" y="0"/>
                </a:moveTo>
                <a:lnTo>
                  <a:pt x="6036926" y="0"/>
                </a:lnTo>
                <a:lnTo>
                  <a:pt x="6036926" y="2271393"/>
                </a:lnTo>
                <a:lnTo>
                  <a:pt x="0" y="2271393"/>
                </a:lnTo>
                <a:lnTo>
                  <a:pt x="0" y="0"/>
                </a:lnTo>
                <a:close/>
              </a:path>
            </a:pathLst>
          </a:custGeom>
          <a:blipFill>
            <a:blip r:embed="rId9"/>
            <a:stretch>
              <a:fillRect/>
            </a:stretch>
          </a:blipFill>
        </p:spPr>
      </p:sp>
      <p:pic>
        <p:nvPicPr>
          <p:cNvPr id="6" name="Picture 6">
            <a:hlinkClick r:id="" action="ppaction://media"/>
          </p:cNvPr>
          <p:cNvPicPr>
            <a:picLocks noChangeAspect="1"/>
          </p:cNvPicPr>
          <p:nvPr>
            <a:videoFile r:link="rId1"/>
            <p:extLst>
              <p:ext uri="{DAA4B4D4-6D71-4841-9C94-3DE7FCFB9230}">
                <p14:media xmlns:p14="http://schemas.microsoft.com/office/powerpoint/2010/main" r:embed="rId2">
                  <p14:trim end="13875"/>
                </p14:media>
              </p:ext>
            </p:extLst>
          </p:nvPr>
        </p:nvPicPr>
        <p:blipFill>
          <a:blip r:embed="rId10"/>
          <a:srcRect/>
          <a:stretch>
            <a:fillRect/>
          </a:stretch>
        </p:blipFill>
        <p:spPr>
          <a:xfrm>
            <a:off x="610879" y="2475798"/>
            <a:ext cx="8835681" cy="4983992"/>
          </a:xfrm>
          <a:prstGeom prst="rect">
            <a:avLst/>
          </a:prstGeom>
        </p:spPr>
      </p:pic>
      <p:sp>
        <p:nvSpPr>
          <p:cNvPr id="7" name="TextBox 7"/>
          <p:cNvSpPr txBox="1"/>
          <p:nvPr/>
        </p:nvSpPr>
        <p:spPr>
          <a:xfrm>
            <a:off x="1686772" y="870216"/>
            <a:ext cx="12620779" cy="1943100"/>
          </a:xfrm>
          <a:prstGeom prst="rect">
            <a:avLst/>
          </a:prstGeom>
        </p:spPr>
        <p:txBody>
          <a:bodyPr lIns="0" tIns="0" rIns="0" bIns="0" rtlCol="0" anchor="t">
            <a:spAutoFit/>
          </a:bodyPr>
          <a:lstStyle/>
          <a:p>
            <a:pPr algn="ctr">
              <a:lnSpc>
                <a:spcPts val="7679"/>
              </a:lnSpc>
            </a:pPr>
            <a:r>
              <a:rPr lang="en-US" sz="6399" b="1">
                <a:solidFill>
                  <a:srgbClr val="F4F6FC"/>
                </a:solidFill>
                <a:latin typeface="HK Grotesk Bold"/>
                <a:ea typeface="HK Grotesk Bold"/>
                <a:cs typeface="HK Grotesk Bold"/>
                <a:sym typeface="HK Grotesk Bold"/>
              </a:rPr>
              <a:t>НАРУШЕНО ЗРЕНИЕ</a:t>
            </a:r>
          </a:p>
          <a:p>
            <a:pPr algn="ctr">
              <a:lnSpc>
                <a:spcPts val="7679"/>
              </a:lnSpc>
            </a:pPr>
            <a:endParaRPr lang="en-US" sz="6399" b="1">
              <a:solidFill>
                <a:srgbClr val="F4F6FC"/>
              </a:solidFill>
              <a:latin typeface="HK Grotesk Bold"/>
              <a:ea typeface="HK Grotesk Bold"/>
              <a:cs typeface="HK Grotesk Bold"/>
              <a:sym typeface="HK Grotesk Bold"/>
            </a:endParaRPr>
          </a:p>
        </p:txBody>
      </p:sp>
    </p:spTree>
  </p:cSld>
  <p:clrMapOvr>
    <a:masterClrMapping/>
  </p:clrMapOvr>
  <p:transition spd="slow">
    <p:fade/>
  </p:transition>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5377B"/>
        </a:solidFill>
        <a:effectLst/>
      </p:bgPr>
    </p:bg>
    <p:spTree>
      <p:nvGrpSpPr>
        <p:cNvPr id="1" name=""/>
        <p:cNvGrpSpPr/>
        <p:nvPr/>
      </p:nvGrpSpPr>
      <p:grpSpPr>
        <a:xfrm>
          <a:off x="0" y="0"/>
          <a:ext cx="0" cy="0"/>
          <a:chOff x="0" y="0"/>
          <a:chExt cx="0" cy="0"/>
        </a:xfrm>
      </p:grpSpPr>
      <p:sp>
        <p:nvSpPr>
          <p:cNvPr id="2" name="Freeform 2"/>
          <p:cNvSpPr/>
          <p:nvPr/>
        </p:nvSpPr>
        <p:spPr>
          <a:xfrm>
            <a:off x="-113496" y="7140526"/>
            <a:ext cx="3115009" cy="3146474"/>
          </a:xfrm>
          <a:custGeom>
            <a:avLst/>
            <a:gdLst/>
            <a:ahLst/>
            <a:cxnLst/>
            <a:rect l="l" t="t" r="r" b="b"/>
            <a:pathLst>
              <a:path w="3115009" h="3146474">
                <a:moveTo>
                  <a:pt x="0" y="0"/>
                </a:moveTo>
                <a:lnTo>
                  <a:pt x="3115009" y="0"/>
                </a:lnTo>
                <a:lnTo>
                  <a:pt x="3115009" y="3146474"/>
                </a:lnTo>
                <a:lnTo>
                  <a:pt x="0" y="314647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0" y="19622"/>
            <a:ext cx="1563687" cy="606148"/>
          </a:xfrm>
          <a:custGeom>
            <a:avLst/>
            <a:gdLst/>
            <a:ahLst/>
            <a:cxnLst/>
            <a:rect l="l" t="t" r="r" b="b"/>
            <a:pathLst>
              <a:path w="1563687" h="606148">
                <a:moveTo>
                  <a:pt x="0" y="0"/>
                </a:moveTo>
                <a:lnTo>
                  <a:pt x="1563687" y="0"/>
                </a:lnTo>
                <a:lnTo>
                  <a:pt x="1563687" y="606149"/>
                </a:lnTo>
                <a:lnTo>
                  <a:pt x="0" y="606149"/>
                </a:lnTo>
                <a:lnTo>
                  <a:pt x="0" y="0"/>
                </a:lnTo>
                <a:close/>
              </a:path>
            </a:pathLst>
          </a:custGeom>
          <a:blipFill>
            <a:blip r:embed="rId4"/>
            <a:stretch>
              <a:fillRect/>
            </a:stretch>
          </a:blipFill>
        </p:spPr>
      </p:sp>
      <p:sp>
        <p:nvSpPr>
          <p:cNvPr id="4" name="TextBox 4"/>
          <p:cNvSpPr txBox="1"/>
          <p:nvPr/>
        </p:nvSpPr>
        <p:spPr>
          <a:xfrm>
            <a:off x="4410014" y="1188108"/>
            <a:ext cx="12620779" cy="1943100"/>
          </a:xfrm>
          <a:prstGeom prst="rect">
            <a:avLst/>
          </a:prstGeom>
        </p:spPr>
        <p:txBody>
          <a:bodyPr lIns="0" tIns="0" rIns="0" bIns="0" rtlCol="0" anchor="t">
            <a:spAutoFit/>
          </a:bodyPr>
          <a:lstStyle/>
          <a:p>
            <a:pPr algn="ctr">
              <a:lnSpc>
                <a:spcPts val="7679"/>
              </a:lnSpc>
            </a:pPr>
            <a:r>
              <a:rPr lang="en-US" sz="6399" b="1">
                <a:solidFill>
                  <a:srgbClr val="F4F6FC"/>
                </a:solidFill>
                <a:latin typeface="HK Grotesk Bold"/>
                <a:ea typeface="HK Grotesk Bold"/>
                <a:cs typeface="HK Grotesk Bold"/>
                <a:sym typeface="HK Grotesk Bold"/>
              </a:rPr>
              <a:t>НАРУШЕНО ЗРЕНИЕ</a:t>
            </a:r>
          </a:p>
          <a:p>
            <a:pPr algn="ctr">
              <a:lnSpc>
                <a:spcPts val="7679"/>
              </a:lnSpc>
            </a:pPr>
            <a:endParaRPr lang="en-US" sz="6399" b="1">
              <a:solidFill>
                <a:srgbClr val="F4F6FC"/>
              </a:solidFill>
              <a:latin typeface="HK Grotesk Bold"/>
              <a:ea typeface="HK Grotesk Bold"/>
              <a:cs typeface="HK Grotesk Bold"/>
              <a:sym typeface="HK Grotesk Bold"/>
            </a:endParaRPr>
          </a:p>
        </p:txBody>
      </p:sp>
      <p:sp>
        <p:nvSpPr>
          <p:cNvPr id="5" name="TextBox 5"/>
          <p:cNvSpPr txBox="1"/>
          <p:nvPr/>
        </p:nvSpPr>
        <p:spPr>
          <a:xfrm>
            <a:off x="3321964" y="5610790"/>
            <a:ext cx="11644072" cy="2859603"/>
          </a:xfrm>
          <a:prstGeom prst="rect">
            <a:avLst/>
          </a:prstGeom>
        </p:spPr>
        <p:txBody>
          <a:bodyPr lIns="0" tIns="0" rIns="0" bIns="0" rtlCol="0" anchor="t">
            <a:spAutoFit/>
          </a:bodyPr>
          <a:lstStyle/>
          <a:p>
            <a:pPr marL="429770" lvl="1" indent="-214885" algn="just">
              <a:lnSpc>
                <a:spcPts val="2849"/>
              </a:lnSpc>
              <a:buFont typeface="Arial"/>
              <a:buChar char="•"/>
            </a:pPr>
            <a:r>
              <a:rPr lang="en-US" sz="2374" spc="21">
                <a:solidFill>
                  <a:srgbClr val="F4F6FC"/>
                </a:solidFill>
                <a:latin typeface="Canva Sans"/>
                <a:ea typeface="Canva Sans"/>
                <a:cs typeface="Canva Sans"/>
                <a:sym typeface="Canva Sans"/>
              </a:rPr>
              <a:t>Чрез финансиране от Агенция за хората с увреждания, в периода 27.11.2023 г. – 25.03.2024 г.,  е осъществена модернизация на работното място за хора с нарушено зрение с най-съвременно технологично хардуерно оборудване и по-нова версия на специализиран софтуер. </a:t>
            </a:r>
          </a:p>
          <a:p>
            <a:pPr marL="429770" lvl="1" indent="-214885" algn="just">
              <a:lnSpc>
                <a:spcPts val="2849"/>
              </a:lnSpc>
              <a:buFont typeface="Arial"/>
              <a:buChar char="•"/>
            </a:pPr>
            <a:r>
              <a:rPr lang="en-US" sz="2374" spc="22">
                <a:solidFill>
                  <a:srgbClr val="F4F6FC"/>
                </a:solidFill>
                <a:latin typeface="Canva Sans"/>
                <a:ea typeface="Canva Sans"/>
                <a:cs typeface="Canva Sans"/>
                <a:sym typeface="Canva Sans"/>
              </a:rPr>
              <a:t>Назначаването на незрящ специалист на позицията „Координатор на библиотечни услуги за хора с нарушено зрение“ подобрява комуникацията, укрепва доверието сред потребителите и насърчава тяхната интеграция и социализация в академичната общност.</a:t>
            </a:r>
          </a:p>
        </p:txBody>
      </p:sp>
      <p:sp>
        <p:nvSpPr>
          <p:cNvPr id="6" name="Freeform 6" descr="A computer and a book with a light  Description automatically generated"/>
          <p:cNvSpPr/>
          <p:nvPr/>
        </p:nvSpPr>
        <p:spPr>
          <a:xfrm>
            <a:off x="12381854" y="636881"/>
            <a:ext cx="6504370" cy="6504370"/>
          </a:xfrm>
          <a:custGeom>
            <a:avLst/>
            <a:gdLst/>
            <a:ahLst/>
            <a:cxnLst/>
            <a:rect l="l" t="t" r="r" b="b"/>
            <a:pathLst>
              <a:path w="6504370" h="6504370">
                <a:moveTo>
                  <a:pt x="0" y="0"/>
                </a:moveTo>
                <a:lnTo>
                  <a:pt x="6504371" y="0"/>
                </a:lnTo>
                <a:lnTo>
                  <a:pt x="6504371" y="6504370"/>
                </a:lnTo>
                <a:lnTo>
                  <a:pt x="0" y="6504370"/>
                </a:lnTo>
                <a:lnTo>
                  <a:pt x="0" y="0"/>
                </a:lnTo>
                <a:close/>
              </a:path>
            </a:pathLst>
          </a:custGeom>
          <a:blipFill>
            <a:blip r:embed="rId5"/>
            <a:stretch>
              <a:fillRect/>
            </a:stretch>
          </a:blipFill>
        </p:spPr>
      </p:sp>
      <p:sp>
        <p:nvSpPr>
          <p:cNvPr id="7" name="Freeform 7" descr="A close-up of a scanner  Description automatically generated"/>
          <p:cNvSpPr/>
          <p:nvPr/>
        </p:nvSpPr>
        <p:spPr>
          <a:xfrm flipH="1">
            <a:off x="105693" y="1028700"/>
            <a:ext cx="5071844" cy="3803883"/>
          </a:xfrm>
          <a:custGeom>
            <a:avLst/>
            <a:gdLst/>
            <a:ahLst/>
            <a:cxnLst/>
            <a:rect l="l" t="t" r="r" b="b"/>
            <a:pathLst>
              <a:path w="5071844" h="3803883">
                <a:moveTo>
                  <a:pt x="5071844" y="0"/>
                </a:moveTo>
                <a:lnTo>
                  <a:pt x="0" y="0"/>
                </a:lnTo>
                <a:lnTo>
                  <a:pt x="0" y="3803883"/>
                </a:lnTo>
                <a:lnTo>
                  <a:pt x="5071844" y="3803883"/>
                </a:lnTo>
                <a:lnTo>
                  <a:pt x="5071844" y="0"/>
                </a:lnTo>
                <a:close/>
              </a:path>
            </a:pathLst>
          </a:custGeom>
          <a:blipFill>
            <a:blip r:embed="rId6"/>
            <a:stretch>
              <a:fillRect/>
            </a:stretch>
          </a:blipFill>
        </p:spPr>
      </p:sp>
      <p:sp>
        <p:nvSpPr>
          <p:cNvPr id="8" name="Freeform 8"/>
          <p:cNvSpPr/>
          <p:nvPr/>
        </p:nvSpPr>
        <p:spPr>
          <a:xfrm>
            <a:off x="14056783" y="7410351"/>
            <a:ext cx="4231217" cy="3146474"/>
          </a:xfrm>
          <a:custGeom>
            <a:avLst/>
            <a:gdLst/>
            <a:ahLst/>
            <a:cxnLst/>
            <a:rect l="l" t="t" r="r" b="b"/>
            <a:pathLst>
              <a:path w="4231217" h="3146474">
                <a:moveTo>
                  <a:pt x="0" y="0"/>
                </a:moveTo>
                <a:lnTo>
                  <a:pt x="4231217" y="0"/>
                </a:lnTo>
                <a:lnTo>
                  <a:pt x="4231217" y="3146474"/>
                </a:lnTo>
                <a:lnTo>
                  <a:pt x="0" y="3146474"/>
                </a:lnTo>
                <a:lnTo>
                  <a:pt x="0" y="0"/>
                </a:lnTo>
                <a:close/>
              </a:path>
            </a:pathLst>
          </a:custGeom>
          <a:blipFill>
            <a:blip r:embed="rId7"/>
            <a:stretch>
              <a:fillRect/>
            </a:stretch>
          </a:blipFill>
        </p:spPr>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5377B"/>
        </a:solidFill>
        <a:effectLst/>
      </p:bgPr>
    </p:bg>
    <p:spTree>
      <p:nvGrpSpPr>
        <p:cNvPr id="1" name=""/>
        <p:cNvGrpSpPr/>
        <p:nvPr/>
      </p:nvGrpSpPr>
      <p:grpSpPr>
        <a:xfrm>
          <a:off x="0" y="0"/>
          <a:ext cx="0" cy="0"/>
          <a:chOff x="0" y="0"/>
          <a:chExt cx="0" cy="0"/>
        </a:xfrm>
      </p:grpSpPr>
      <p:sp>
        <p:nvSpPr>
          <p:cNvPr id="2" name="Freeform 2"/>
          <p:cNvSpPr/>
          <p:nvPr/>
        </p:nvSpPr>
        <p:spPr>
          <a:xfrm>
            <a:off x="-113496" y="7140526"/>
            <a:ext cx="3115009" cy="3146474"/>
          </a:xfrm>
          <a:custGeom>
            <a:avLst/>
            <a:gdLst/>
            <a:ahLst/>
            <a:cxnLst/>
            <a:rect l="l" t="t" r="r" b="b"/>
            <a:pathLst>
              <a:path w="3115009" h="3146474">
                <a:moveTo>
                  <a:pt x="0" y="0"/>
                </a:moveTo>
                <a:lnTo>
                  <a:pt x="3115009" y="0"/>
                </a:lnTo>
                <a:lnTo>
                  <a:pt x="3115009" y="3146474"/>
                </a:lnTo>
                <a:lnTo>
                  <a:pt x="0" y="314647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0" y="19622"/>
            <a:ext cx="1563687" cy="606148"/>
          </a:xfrm>
          <a:custGeom>
            <a:avLst/>
            <a:gdLst/>
            <a:ahLst/>
            <a:cxnLst/>
            <a:rect l="l" t="t" r="r" b="b"/>
            <a:pathLst>
              <a:path w="1563687" h="606148">
                <a:moveTo>
                  <a:pt x="0" y="0"/>
                </a:moveTo>
                <a:lnTo>
                  <a:pt x="1563687" y="0"/>
                </a:lnTo>
                <a:lnTo>
                  <a:pt x="1563687" y="606149"/>
                </a:lnTo>
                <a:lnTo>
                  <a:pt x="0" y="606149"/>
                </a:lnTo>
                <a:lnTo>
                  <a:pt x="0" y="0"/>
                </a:lnTo>
                <a:close/>
              </a:path>
            </a:pathLst>
          </a:custGeom>
          <a:blipFill>
            <a:blip r:embed="rId4"/>
            <a:stretch>
              <a:fillRect/>
            </a:stretch>
          </a:blipFill>
        </p:spPr>
      </p:sp>
      <p:grpSp>
        <p:nvGrpSpPr>
          <p:cNvPr id="4" name="Group 4"/>
          <p:cNvGrpSpPr/>
          <p:nvPr/>
        </p:nvGrpSpPr>
        <p:grpSpPr>
          <a:xfrm>
            <a:off x="-201539" y="2159658"/>
            <a:ext cx="18489539" cy="8127342"/>
            <a:chOff x="0" y="0"/>
            <a:chExt cx="4869673" cy="2140535"/>
          </a:xfrm>
        </p:grpSpPr>
        <p:sp>
          <p:nvSpPr>
            <p:cNvPr id="5" name="Freeform 5"/>
            <p:cNvSpPr/>
            <p:nvPr/>
          </p:nvSpPr>
          <p:spPr>
            <a:xfrm>
              <a:off x="0" y="0"/>
              <a:ext cx="4869673" cy="2140535"/>
            </a:xfrm>
            <a:custGeom>
              <a:avLst/>
              <a:gdLst/>
              <a:ahLst/>
              <a:cxnLst/>
              <a:rect l="l" t="t" r="r" b="b"/>
              <a:pathLst>
                <a:path w="4869673" h="2140535">
                  <a:moveTo>
                    <a:pt x="0" y="0"/>
                  </a:moveTo>
                  <a:lnTo>
                    <a:pt x="4869673" y="0"/>
                  </a:lnTo>
                  <a:lnTo>
                    <a:pt x="4869673" y="2140535"/>
                  </a:lnTo>
                  <a:lnTo>
                    <a:pt x="0" y="2140535"/>
                  </a:lnTo>
                  <a:close/>
                </a:path>
              </a:pathLst>
            </a:custGeom>
            <a:solidFill>
              <a:srgbClr val="2A241C">
                <a:alpha val="56863"/>
              </a:srgbClr>
            </a:solidFill>
          </p:spPr>
        </p:sp>
        <p:sp>
          <p:nvSpPr>
            <p:cNvPr id="6" name="TextBox 6"/>
            <p:cNvSpPr txBox="1"/>
            <p:nvPr/>
          </p:nvSpPr>
          <p:spPr>
            <a:xfrm>
              <a:off x="0" y="-38100"/>
              <a:ext cx="4869673" cy="2178635"/>
            </a:xfrm>
            <a:prstGeom prst="rect">
              <a:avLst/>
            </a:prstGeom>
          </p:spPr>
          <p:txBody>
            <a:bodyPr lIns="50800" tIns="50800" rIns="50800" bIns="50800" rtlCol="0" anchor="ctr"/>
            <a:lstStyle/>
            <a:p>
              <a:pPr algn="ctr">
                <a:lnSpc>
                  <a:spcPts val="2968"/>
                </a:lnSpc>
              </a:pPr>
              <a:endParaRPr/>
            </a:p>
          </p:txBody>
        </p:sp>
      </p:grpSp>
      <p:grpSp>
        <p:nvGrpSpPr>
          <p:cNvPr id="7" name="Group 7"/>
          <p:cNvGrpSpPr>
            <a:grpSpLocks noChangeAspect="1"/>
          </p:cNvGrpSpPr>
          <p:nvPr/>
        </p:nvGrpSpPr>
        <p:grpSpPr>
          <a:xfrm>
            <a:off x="10720404" y="3234052"/>
            <a:ext cx="7446519" cy="3906474"/>
            <a:chOff x="0" y="0"/>
            <a:chExt cx="16440150" cy="8624570"/>
          </a:xfrm>
        </p:grpSpPr>
        <p:sp>
          <p:nvSpPr>
            <p:cNvPr id="8" name="Freeform 8"/>
            <p:cNvSpPr/>
            <p:nvPr/>
          </p:nvSpPr>
          <p:spPr>
            <a:xfrm>
              <a:off x="1216660" y="459740"/>
              <a:ext cx="14006829" cy="7753350"/>
            </a:xfrm>
            <a:custGeom>
              <a:avLst/>
              <a:gdLst/>
              <a:ahLst/>
              <a:cxnLst/>
              <a:rect l="l" t="t" r="r" b="b"/>
              <a:pathLst>
                <a:path w="14006829" h="7753350">
                  <a:moveTo>
                    <a:pt x="0" y="0"/>
                  </a:moveTo>
                  <a:lnTo>
                    <a:pt x="14006829" y="0"/>
                  </a:lnTo>
                  <a:lnTo>
                    <a:pt x="14006829" y="7753350"/>
                  </a:lnTo>
                  <a:lnTo>
                    <a:pt x="0" y="7753350"/>
                  </a:lnTo>
                  <a:close/>
                </a:path>
              </a:pathLst>
            </a:custGeom>
            <a:blipFill>
              <a:blip r:embed="rId5"/>
              <a:stretch>
                <a:fillRect t="-17802" b="-17802"/>
              </a:stretch>
            </a:blipFill>
          </p:spPr>
        </p:sp>
        <p:sp>
          <p:nvSpPr>
            <p:cNvPr id="9" name="Freeform 9"/>
            <p:cNvSpPr/>
            <p:nvPr/>
          </p:nvSpPr>
          <p:spPr>
            <a:xfrm>
              <a:off x="0" y="0"/>
              <a:ext cx="16446500" cy="8636000"/>
            </a:xfrm>
            <a:custGeom>
              <a:avLst/>
              <a:gdLst/>
              <a:ahLst/>
              <a:cxnLst/>
              <a:rect l="l" t="t" r="r" b="b"/>
              <a:pathLst>
                <a:path w="16446500" h="8636000">
                  <a:moveTo>
                    <a:pt x="0" y="0"/>
                  </a:moveTo>
                  <a:lnTo>
                    <a:pt x="16446500" y="0"/>
                  </a:lnTo>
                  <a:lnTo>
                    <a:pt x="16446500" y="8636000"/>
                  </a:lnTo>
                  <a:lnTo>
                    <a:pt x="0" y="8636000"/>
                  </a:lnTo>
                  <a:close/>
                </a:path>
              </a:pathLst>
            </a:custGeom>
          </p:spPr>
        </p:sp>
      </p:grpSp>
      <p:sp>
        <p:nvSpPr>
          <p:cNvPr id="10" name="TextBox 10"/>
          <p:cNvSpPr txBox="1"/>
          <p:nvPr/>
        </p:nvSpPr>
        <p:spPr>
          <a:xfrm>
            <a:off x="4410014" y="1188108"/>
            <a:ext cx="12620779" cy="1943100"/>
          </a:xfrm>
          <a:prstGeom prst="rect">
            <a:avLst/>
          </a:prstGeom>
        </p:spPr>
        <p:txBody>
          <a:bodyPr lIns="0" tIns="0" rIns="0" bIns="0" rtlCol="0" anchor="t">
            <a:spAutoFit/>
          </a:bodyPr>
          <a:lstStyle/>
          <a:p>
            <a:pPr algn="ctr">
              <a:lnSpc>
                <a:spcPts val="7679"/>
              </a:lnSpc>
            </a:pPr>
            <a:r>
              <a:rPr lang="en-US" sz="6399" b="1">
                <a:solidFill>
                  <a:srgbClr val="E9E9E9"/>
                </a:solidFill>
                <a:latin typeface="HK Grotesk Bold"/>
                <a:ea typeface="HK Grotesk Bold"/>
                <a:cs typeface="HK Grotesk Bold"/>
                <a:sym typeface="HK Grotesk Bold"/>
              </a:rPr>
              <a:t>НАРУШЕНО ЗРЕНИЕ</a:t>
            </a:r>
          </a:p>
          <a:p>
            <a:pPr algn="ctr">
              <a:lnSpc>
                <a:spcPts val="7679"/>
              </a:lnSpc>
            </a:pPr>
            <a:endParaRPr lang="en-US" sz="6399" b="1">
              <a:solidFill>
                <a:srgbClr val="E9E9E9"/>
              </a:solidFill>
              <a:latin typeface="HK Grotesk Bold"/>
              <a:ea typeface="HK Grotesk Bold"/>
              <a:cs typeface="HK Grotesk Bold"/>
              <a:sym typeface="HK Grotesk Bold"/>
            </a:endParaRPr>
          </a:p>
        </p:txBody>
      </p:sp>
      <p:sp>
        <p:nvSpPr>
          <p:cNvPr id="11" name="TextBox 11"/>
          <p:cNvSpPr txBox="1"/>
          <p:nvPr/>
        </p:nvSpPr>
        <p:spPr>
          <a:xfrm>
            <a:off x="364028" y="2870658"/>
            <a:ext cx="9527507" cy="4000500"/>
          </a:xfrm>
          <a:prstGeom prst="rect">
            <a:avLst/>
          </a:prstGeom>
        </p:spPr>
        <p:txBody>
          <a:bodyPr lIns="0" tIns="0" rIns="0" bIns="0" rtlCol="0" anchor="t">
            <a:spAutoFit/>
          </a:bodyPr>
          <a:lstStyle/>
          <a:p>
            <a:pPr marL="398147" lvl="1" indent="-199074" algn="just">
              <a:lnSpc>
                <a:spcPts val="2640"/>
              </a:lnSpc>
              <a:buFont typeface="Arial"/>
              <a:buChar char="•"/>
            </a:pPr>
            <a:r>
              <a:rPr lang="en-US" sz="2200" spc="19">
                <a:solidFill>
                  <a:srgbClr val="F4F6FC"/>
                </a:solidFill>
                <a:latin typeface="Canva Sans"/>
                <a:ea typeface="Canva Sans"/>
                <a:cs typeface="Canva Sans"/>
                <a:sym typeface="Canva Sans"/>
              </a:rPr>
              <a:t>Използва се приложението „Be My Eyes“, което вече има вграден асистент с ИИ.</a:t>
            </a:r>
          </a:p>
          <a:p>
            <a:pPr marL="398147" lvl="1" indent="-199074" algn="just">
              <a:lnSpc>
                <a:spcPts val="2640"/>
              </a:lnSpc>
              <a:buFont typeface="Arial"/>
              <a:buChar char="•"/>
            </a:pPr>
            <a:r>
              <a:rPr lang="en-US" sz="2200" spc="19">
                <a:solidFill>
                  <a:srgbClr val="F4F6FC"/>
                </a:solidFill>
                <a:latin typeface="Canva Sans"/>
                <a:ea typeface="Canva Sans"/>
                <a:cs typeface="Canva Sans"/>
                <a:sym typeface="Canva Sans"/>
              </a:rPr>
              <a:t>При дигитализация на книга и установяване наличието на изображение в текста, то се изпраща като екранна снимка за обработка в приложението. </a:t>
            </a:r>
          </a:p>
          <a:p>
            <a:pPr marL="398147" lvl="1" indent="-199074" algn="just">
              <a:lnSpc>
                <a:spcPts val="2640"/>
              </a:lnSpc>
              <a:buFont typeface="Arial"/>
              <a:buChar char="•"/>
            </a:pPr>
            <a:r>
              <a:rPr lang="en-US" sz="2200" spc="19">
                <a:solidFill>
                  <a:srgbClr val="F4F6FC"/>
                </a:solidFill>
                <a:latin typeface="Canva Sans"/>
                <a:ea typeface="Canva Sans"/>
                <a:cs typeface="Canva Sans"/>
                <a:sym typeface="Canva Sans"/>
              </a:rPr>
              <a:t>Приложението в режим много подобен на чат изпраща в отговор описание на английски език.</a:t>
            </a:r>
          </a:p>
          <a:p>
            <a:pPr marL="398147" lvl="1" indent="-199074" algn="just">
              <a:lnSpc>
                <a:spcPts val="2640"/>
              </a:lnSpc>
              <a:buFont typeface="Arial"/>
              <a:buChar char="•"/>
            </a:pPr>
            <a:r>
              <a:rPr lang="en-US" sz="2200" spc="19">
                <a:solidFill>
                  <a:srgbClr val="F4F6FC"/>
                </a:solidFill>
                <a:latin typeface="Canva Sans"/>
                <a:ea typeface="Canva Sans"/>
                <a:cs typeface="Canva Sans"/>
                <a:sym typeface="Canva Sans"/>
              </a:rPr>
              <a:t>Това описание се превежда на езика на написване на книгата отново с ИИ.</a:t>
            </a:r>
          </a:p>
          <a:p>
            <a:pPr marL="398147" lvl="1" indent="-199074" algn="just">
              <a:lnSpc>
                <a:spcPts val="2640"/>
              </a:lnSpc>
              <a:buFont typeface="Arial"/>
              <a:buChar char="•"/>
            </a:pPr>
            <a:r>
              <a:rPr lang="en-US" sz="2200" spc="19">
                <a:solidFill>
                  <a:srgbClr val="F4F6FC"/>
                </a:solidFill>
                <a:latin typeface="Canva Sans"/>
                <a:ea typeface="Canva Sans"/>
                <a:cs typeface="Canva Sans"/>
                <a:sym typeface="Canva Sans"/>
              </a:rPr>
              <a:t>Пример: Изображение с цитиране и описанието му, което се вгражда в текстовия файл, предназначен за незрящия читател:</a:t>
            </a:r>
          </a:p>
          <a:p>
            <a:pPr algn="just">
              <a:lnSpc>
                <a:spcPts val="2640"/>
              </a:lnSpc>
            </a:pPr>
            <a:endParaRPr lang="en-US" sz="2200" spc="19">
              <a:solidFill>
                <a:srgbClr val="F4F6FC"/>
              </a:solidFill>
              <a:latin typeface="Canva Sans"/>
              <a:ea typeface="Canva Sans"/>
              <a:cs typeface="Canva Sans"/>
              <a:sym typeface="Canva Sans"/>
            </a:endParaRPr>
          </a:p>
        </p:txBody>
      </p:sp>
      <p:sp>
        <p:nvSpPr>
          <p:cNvPr id="12" name="TextBox 12"/>
          <p:cNvSpPr txBox="1"/>
          <p:nvPr/>
        </p:nvSpPr>
        <p:spPr>
          <a:xfrm>
            <a:off x="2031518" y="2150133"/>
            <a:ext cx="17377772" cy="451158"/>
          </a:xfrm>
          <a:prstGeom prst="rect">
            <a:avLst/>
          </a:prstGeom>
        </p:spPr>
        <p:txBody>
          <a:bodyPr lIns="0" tIns="0" rIns="0" bIns="0" rtlCol="0" anchor="t">
            <a:spAutoFit/>
          </a:bodyPr>
          <a:lstStyle/>
          <a:p>
            <a:pPr algn="just">
              <a:lnSpc>
                <a:spcPts val="3555"/>
              </a:lnSpc>
              <a:spcBef>
                <a:spcPct val="0"/>
              </a:spcBef>
            </a:pPr>
            <a:r>
              <a:rPr lang="en-US" sz="2963" b="1">
                <a:solidFill>
                  <a:srgbClr val="F4F6FC"/>
                </a:solidFill>
                <a:latin typeface="HK Grotesk Bold"/>
                <a:ea typeface="HK Grotesk Bold"/>
                <a:cs typeface="HK Grotesk Bold"/>
                <a:sym typeface="HK Grotesk Bold"/>
              </a:rPr>
              <a:t>Вграждане на ИИ в процеса на дигитализация за незрящи читатели</a:t>
            </a:r>
          </a:p>
        </p:txBody>
      </p:sp>
      <p:sp>
        <p:nvSpPr>
          <p:cNvPr id="13" name="TextBox 13"/>
          <p:cNvSpPr txBox="1"/>
          <p:nvPr/>
        </p:nvSpPr>
        <p:spPr>
          <a:xfrm>
            <a:off x="11267215" y="7324684"/>
            <a:ext cx="6595050" cy="990600"/>
          </a:xfrm>
          <a:prstGeom prst="rect">
            <a:avLst/>
          </a:prstGeom>
        </p:spPr>
        <p:txBody>
          <a:bodyPr lIns="0" tIns="0" rIns="0" bIns="0" rtlCol="0" anchor="t">
            <a:spAutoFit/>
          </a:bodyPr>
          <a:lstStyle/>
          <a:p>
            <a:pPr algn="just">
              <a:lnSpc>
                <a:spcPts val="1980"/>
              </a:lnSpc>
            </a:pPr>
            <a:r>
              <a:rPr lang="en-US" sz="1650" i="1" spc="15">
                <a:solidFill>
                  <a:srgbClr val="F4F6FC"/>
                </a:solidFill>
                <a:latin typeface="Canva Sans Italics"/>
                <a:ea typeface="Canva Sans Italics"/>
                <a:cs typeface="Canva Sans Italics"/>
                <a:sym typeface="Canva Sans Italics"/>
              </a:rPr>
              <a:t>Bulgaria</a:t>
            </a:r>
            <a:r>
              <a:rPr lang="en-US" sz="1650" spc="15">
                <a:solidFill>
                  <a:srgbClr val="F4F6FC"/>
                </a:solidFill>
                <a:latin typeface="Canva Sans"/>
                <a:ea typeface="Canva Sans"/>
                <a:cs typeface="Canva Sans"/>
                <a:sym typeface="Canva Sans"/>
              </a:rPr>
              <a:t>. Photograph. </a:t>
            </a:r>
            <a:r>
              <a:rPr lang="en-US" sz="1650" i="1" spc="15">
                <a:solidFill>
                  <a:srgbClr val="F4F6FC"/>
                </a:solidFill>
                <a:latin typeface="Canva Sans Italics"/>
                <a:ea typeface="Canva Sans Italics"/>
                <a:cs typeface="Canva Sans Italics"/>
                <a:sym typeface="Canva Sans Italics"/>
              </a:rPr>
              <a:t>Britannica ImageQuest</a:t>
            </a:r>
            <a:r>
              <a:rPr lang="en-US" sz="1650" spc="15">
                <a:solidFill>
                  <a:srgbClr val="F4F6FC"/>
                </a:solidFill>
                <a:latin typeface="Canva Sans"/>
                <a:ea typeface="Canva Sans"/>
                <a:cs typeface="Canva Sans"/>
                <a:sym typeface="Canva Sans"/>
              </a:rPr>
              <a:t>, Encyclopædia Britannica, Dec 06 2017. </a:t>
            </a:r>
            <a:r>
              <a:rPr lang="en-US" sz="1650" b="1" u="sng" spc="15">
                <a:solidFill>
                  <a:srgbClr val="F4F6FC"/>
                </a:solidFill>
                <a:latin typeface="Canva Sans Bold"/>
                <a:ea typeface="Canva Sans Bold"/>
                <a:cs typeface="Canva Sans Bold"/>
                <a:sym typeface="Canva Sans Bold"/>
                <a:hlinkClick r:id="rId6" tooltip="https://quest.eb.com/images/300_41833868"/>
              </a:rPr>
              <a:t>quest.eb.com/images/300_41833868</a:t>
            </a:r>
            <a:r>
              <a:rPr lang="en-US" sz="1650" spc="15">
                <a:solidFill>
                  <a:srgbClr val="F4F6FC"/>
                </a:solidFill>
                <a:latin typeface="Canva Sans"/>
                <a:ea typeface="Canva Sans"/>
                <a:cs typeface="Canva Sans"/>
                <a:sym typeface="Canva Sans"/>
              </a:rPr>
              <a:t>. Accessed 31 Oct 2024.</a:t>
            </a:r>
          </a:p>
          <a:p>
            <a:pPr algn="just">
              <a:lnSpc>
                <a:spcPts val="1980"/>
              </a:lnSpc>
            </a:pPr>
            <a:endParaRPr lang="en-US" sz="1650" spc="15">
              <a:solidFill>
                <a:srgbClr val="F4F6FC"/>
              </a:solidFill>
              <a:latin typeface="Canva Sans"/>
              <a:ea typeface="Canva Sans"/>
              <a:cs typeface="Canva Sans"/>
              <a:sym typeface="Canva Sans"/>
            </a:endParaRPr>
          </a:p>
        </p:txBody>
      </p:sp>
      <p:sp>
        <p:nvSpPr>
          <p:cNvPr id="14" name="TextBox 14"/>
          <p:cNvSpPr txBox="1"/>
          <p:nvPr/>
        </p:nvSpPr>
        <p:spPr>
          <a:xfrm>
            <a:off x="3374420" y="8514138"/>
            <a:ext cx="14152122" cy="1428750"/>
          </a:xfrm>
          <a:prstGeom prst="rect">
            <a:avLst/>
          </a:prstGeom>
        </p:spPr>
        <p:txBody>
          <a:bodyPr lIns="0" tIns="0" rIns="0" bIns="0" rtlCol="0" anchor="t">
            <a:spAutoFit/>
          </a:bodyPr>
          <a:lstStyle/>
          <a:p>
            <a:pPr algn="just">
              <a:lnSpc>
                <a:spcPts val="2291"/>
              </a:lnSpc>
            </a:pPr>
            <a:r>
              <a:rPr lang="en-US" sz="1909" i="1" spc="17">
                <a:solidFill>
                  <a:srgbClr val="F4F6FC"/>
                </a:solidFill>
                <a:latin typeface="Canva Sans Italics"/>
                <a:ea typeface="Canva Sans Italics"/>
                <a:cs typeface="Canva Sans Italics"/>
                <a:sym typeface="Canva Sans Italics"/>
              </a:rPr>
              <a:t>„Изображението показва катедралата "Александър Невски", известна забележителност в София, България. Катедралата е впечатляващ пример за неовизантийска архитектура, характеризираща се с големите си куполи и орнаментирани детайли. Централният купол е позлатен, докато по-малките куполи са покрити със зелена патина. Фасадата включва сложни резби и арки, а сградата е на фона на частично облачно небе. Площта пред катедралата е голям открит площад с покрит със жълти павета.“</a:t>
            </a:r>
          </a:p>
          <a:p>
            <a:pPr algn="just">
              <a:lnSpc>
                <a:spcPts val="2291"/>
              </a:lnSpc>
            </a:pPr>
            <a:endParaRPr lang="en-US" sz="1909" i="1" spc="17">
              <a:solidFill>
                <a:srgbClr val="F4F6FC"/>
              </a:solidFill>
              <a:latin typeface="Canva Sans Italics"/>
              <a:ea typeface="Canva Sans Italics"/>
              <a:cs typeface="Canva Sans Italics"/>
              <a:sym typeface="Canva Sans Italics"/>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5377B"/>
        </a:solidFill>
        <a:effectLst/>
      </p:bgPr>
    </p:bg>
    <p:spTree>
      <p:nvGrpSpPr>
        <p:cNvPr id="1" name=""/>
        <p:cNvGrpSpPr/>
        <p:nvPr/>
      </p:nvGrpSpPr>
      <p:grpSpPr>
        <a:xfrm>
          <a:off x="0" y="0"/>
          <a:ext cx="0" cy="0"/>
          <a:chOff x="0" y="0"/>
          <a:chExt cx="0" cy="0"/>
        </a:xfrm>
      </p:grpSpPr>
      <p:sp>
        <p:nvSpPr>
          <p:cNvPr id="2" name="Freeform 2"/>
          <p:cNvSpPr/>
          <p:nvPr/>
        </p:nvSpPr>
        <p:spPr>
          <a:xfrm>
            <a:off x="-113496" y="7140526"/>
            <a:ext cx="3115009" cy="3146474"/>
          </a:xfrm>
          <a:custGeom>
            <a:avLst/>
            <a:gdLst/>
            <a:ahLst/>
            <a:cxnLst/>
            <a:rect l="l" t="t" r="r" b="b"/>
            <a:pathLst>
              <a:path w="3115009" h="3146474">
                <a:moveTo>
                  <a:pt x="0" y="0"/>
                </a:moveTo>
                <a:lnTo>
                  <a:pt x="3115009" y="0"/>
                </a:lnTo>
                <a:lnTo>
                  <a:pt x="3115009" y="3146474"/>
                </a:lnTo>
                <a:lnTo>
                  <a:pt x="0" y="314647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0" y="19622"/>
            <a:ext cx="1563687" cy="606148"/>
          </a:xfrm>
          <a:custGeom>
            <a:avLst/>
            <a:gdLst/>
            <a:ahLst/>
            <a:cxnLst/>
            <a:rect l="l" t="t" r="r" b="b"/>
            <a:pathLst>
              <a:path w="1563687" h="606148">
                <a:moveTo>
                  <a:pt x="0" y="0"/>
                </a:moveTo>
                <a:lnTo>
                  <a:pt x="1563687" y="0"/>
                </a:lnTo>
                <a:lnTo>
                  <a:pt x="1563687" y="606149"/>
                </a:lnTo>
                <a:lnTo>
                  <a:pt x="0" y="606149"/>
                </a:lnTo>
                <a:lnTo>
                  <a:pt x="0" y="0"/>
                </a:lnTo>
                <a:close/>
              </a:path>
            </a:pathLst>
          </a:custGeom>
          <a:blipFill>
            <a:blip r:embed="rId4"/>
            <a:stretch>
              <a:fillRect/>
            </a:stretch>
          </a:blipFill>
        </p:spPr>
      </p:sp>
      <p:sp>
        <p:nvSpPr>
          <p:cNvPr id="4" name="Freeform 4"/>
          <p:cNvSpPr/>
          <p:nvPr/>
        </p:nvSpPr>
        <p:spPr>
          <a:xfrm>
            <a:off x="-113496" y="1188108"/>
            <a:ext cx="4033953" cy="2558851"/>
          </a:xfrm>
          <a:custGeom>
            <a:avLst/>
            <a:gdLst/>
            <a:ahLst/>
            <a:cxnLst/>
            <a:rect l="l" t="t" r="r" b="b"/>
            <a:pathLst>
              <a:path w="4033953" h="2558851">
                <a:moveTo>
                  <a:pt x="0" y="0"/>
                </a:moveTo>
                <a:lnTo>
                  <a:pt x="4033953" y="0"/>
                </a:lnTo>
                <a:lnTo>
                  <a:pt x="4033953" y="2558851"/>
                </a:lnTo>
                <a:lnTo>
                  <a:pt x="0" y="2558851"/>
                </a:lnTo>
                <a:lnTo>
                  <a:pt x="0" y="0"/>
                </a:lnTo>
                <a:close/>
              </a:path>
            </a:pathLst>
          </a:custGeom>
          <a:blipFill>
            <a:blip r:embed="rId5"/>
            <a:stretch>
              <a:fillRect/>
            </a:stretch>
          </a:blipFill>
        </p:spPr>
      </p:sp>
      <p:sp>
        <p:nvSpPr>
          <p:cNvPr id="5" name="TextBox 5"/>
          <p:cNvSpPr txBox="1"/>
          <p:nvPr/>
        </p:nvSpPr>
        <p:spPr>
          <a:xfrm>
            <a:off x="4410014" y="1188108"/>
            <a:ext cx="12620779" cy="1943100"/>
          </a:xfrm>
          <a:prstGeom prst="rect">
            <a:avLst/>
          </a:prstGeom>
        </p:spPr>
        <p:txBody>
          <a:bodyPr lIns="0" tIns="0" rIns="0" bIns="0" rtlCol="0" anchor="t">
            <a:spAutoFit/>
          </a:bodyPr>
          <a:lstStyle/>
          <a:p>
            <a:pPr algn="ctr">
              <a:lnSpc>
                <a:spcPts val="7679"/>
              </a:lnSpc>
            </a:pPr>
            <a:r>
              <a:rPr lang="en-US" sz="6399" b="1">
                <a:solidFill>
                  <a:srgbClr val="F4F6FC"/>
                </a:solidFill>
                <a:latin typeface="HK Grotesk Bold"/>
                <a:ea typeface="HK Grotesk Bold"/>
                <a:cs typeface="HK Grotesk Bold"/>
                <a:sym typeface="HK Grotesk Bold"/>
              </a:rPr>
              <a:t>НАРУШЕНО ЗРЕНИЕ</a:t>
            </a:r>
          </a:p>
          <a:p>
            <a:pPr algn="ctr">
              <a:lnSpc>
                <a:spcPts val="7679"/>
              </a:lnSpc>
            </a:pPr>
            <a:endParaRPr lang="en-US" sz="6399" b="1">
              <a:solidFill>
                <a:srgbClr val="F4F6FC"/>
              </a:solidFill>
              <a:latin typeface="HK Grotesk Bold"/>
              <a:ea typeface="HK Grotesk Bold"/>
              <a:cs typeface="HK Grotesk Bold"/>
              <a:sym typeface="HK Grotesk Bold"/>
            </a:endParaRPr>
          </a:p>
        </p:txBody>
      </p:sp>
      <p:sp>
        <p:nvSpPr>
          <p:cNvPr id="6" name="TextBox 6"/>
          <p:cNvSpPr txBox="1"/>
          <p:nvPr/>
        </p:nvSpPr>
        <p:spPr>
          <a:xfrm>
            <a:off x="10720404" y="5029952"/>
            <a:ext cx="7472689" cy="3914775"/>
          </a:xfrm>
          <a:prstGeom prst="rect">
            <a:avLst/>
          </a:prstGeom>
        </p:spPr>
        <p:txBody>
          <a:bodyPr lIns="0" tIns="0" rIns="0" bIns="0" rtlCol="0" anchor="t">
            <a:spAutoFit/>
          </a:bodyPr>
          <a:lstStyle/>
          <a:p>
            <a:pPr algn="ctr">
              <a:lnSpc>
                <a:spcPts val="3101"/>
              </a:lnSpc>
              <a:spcBef>
                <a:spcPct val="0"/>
              </a:spcBef>
            </a:pPr>
            <a:r>
              <a:rPr lang="en-US" sz="2584" b="1">
                <a:solidFill>
                  <a:srgbClr val="F4F6FC"/>
                </a:solidFill>
                <a:latin typeface="HK Grotesk Bold"/>
                <a:ea typeface="HK Grotesk Bold"/>
                <a:cs typeface="HK Grotesk Bold"/>
                <a:sym typeface="HK Grotesk Bold"/>
              </a:rPr>
              <a:t>Моника Андрейчева получи наградата „Агент на промяната“</a:t>
            </a:r>
          </a:p>
          <a:p>
            <a:pPr algn="ctr">
              <a:lnSpc>
                <a:spcPts val="3101"/>
              </a:lnSpc>
              <a:spcBef>
                <a:spcPct val="0"/>
              </a:spcBef>
            </a:pPr>
            <a:endParaRPr lang="en-US" sz="2584" b="1">
              <a:solidFill>
                <a:srgbClr val="F4F6FC"/>
              </a:solidFill>
              <a:latin typeface="HK Grotesk Bold"/>
              <a:ea typeface="HK Grotesk Bold"/>
              <a:cs typeface="HK Grotesk Bold"/>
              <a:sym typeface="HK Grotesk Bold"/>
            </a:endParaRPr>
          </a:p>
          <a:p>
            <a:pPr algn="just">
              <a:lnSpc>
                <a:spcPts val="3101"/>
              </a:lnSpc>
              <a:spcBef>
                <a:spcPct val="0"/>
              </a:spcBef>
            </a:pPr>
            <a:r>
              <a:rPr lang="en-US" sz="2584">
                <a:solidFill>
                  <a:srgbClr val="F4F6FC"/>
                </a:solidFill>
                <a:latin typeface="HK Grotesk"/>
                <a:ea typeface="HK Grotesk"/>
                <a:cs typeface="HK Grotesk"/>
                <a:sym typeface="HK Grotesk"/>
              </a:rPr>
              <a:t>  Моника Андрейчева, специалист-координатор на библиотечни услуги в Библиотеката на Нов български университет, беше отличена с награда за носители на позитивни промени. За своя принос в по-доброто разбиране и приемане на хората с нарушено зрение Моника получи трето място в категория „Комуникатор“.</a:t>
            </a:r>
          </a:p>
        </p:txBody>
      </p:sp>
      <p:grpSp>
        <p:nvGrpSpPr>
          <p:cNvPr id="7" name="Group 7"/>
          <p:cNvGrpSpPr/>
          <p:nvPr/>
        </p:nvGrpSpPr>
        <p:grpSpPr>
          <a:xfrm>
            <a:off x="1686772" y="3885019"/>
            <a:ext cx="8773389" cy="5948065"/>
            <a:chOff x="0" y="0"/>
            <a:chExt cx="11697852" cy="7930754"/>
          </a:xfrm>
        </p:grpSpPr>
        <p:sp>
          <p:nvSpPr>
            <p:cNvPr id="8" name="Freeform 8"/>
            <p:cNvSpPr/>
            <p:nvPr/>
          </p:nvSpPr>
          <p:spPr>
            <a:xfrm>
              <a:off x="0" y="0"/>
              <a:ext cx="11697852" cy="7930754"/>
            </a:xfrm>
            <a:custGeom>
              <a:avLst/>
              <a:gdLst/>
              <a:ahLst/>
              <a:cxnLst/>
              <a:rect l="l" t="t" r="r" b="b"/>
              <a:pathLst>
                <a:path w="11697852" h="7930754">
                  <a:moveTo>
                    <a:pt x="0" y="0"/>
                  </a:moveTo>
                  <a:lnTo>
                    <a:pt x="11697852" y="0"/>
                  </a:lnTo>
                  <a:lnTo>
                    <a:pt x="11697852" y="7930754"/>
                  </a:lnTo>
                  <a:lnTo>
                    <a:pt x="0" y="7930754"/>
                  </a:lnTo>
                  <a:lnTo>
                    <a:pt x="0" y="0"/>
                  </a:lnTo>
                  <a:close/>
                </a:path>
              </a:pathLst>
            </a:custGeom>
            <a:blipFill>
              <a:blip r:embed="rId6"/>
              <a:stretch>
                <a:fillRect/>
              </a:stretch>
            </a:blipFill>
          </p:spPr>
        </p:sp>
      </p:gr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5377B"/>
        </a:solidFill>
        <a:effectLst/>
      </p:bgPr>
    </p:bg>
    <p:spTree>
      <p:nvGrpSpPr>
        <p:cNvPr id="1" name=""/>
        <p:cNvGrpSpPr/>
        <p:nvPr/>
      </p:nvGrpSpPr>
      <p:grpSpPr>
        <a:xfrm>
          <a:off x="0" y="0"/>
          <a:ext cx="0" cy="0"/>
          <a:chOff x="0" y="0"/>
          <a:chExt cx="0" cy="0"/>
        </a:xfrm>
      </p:grpSpPr>
      <p:sp>
        <p:nvSpPr>
          <p:cNvPr id="2" name="Freeform 2"/>
          <p:cNvSpPr/>
          <p:nvPr/>
        </p:nvSpPr>
        <p:spPr>
          <a:xfrm>
            <a:off x="-528805" y="1365203"/>
            <a:ext cx="3115009" cy="3146474"/>
          </a:xfrm>
          <a:custGeom>
            <a:avLst/>
            <a:gdLst/>
            <a:ahLst/>
            <a:cxnLst/>
            <a:rect l="l" t="t" r="r" b="b"/>
            <a:pathLst>
              <a:path w="3115009" h="3146474">
                <a:moveTo>
                  <a:pt x="0" y="0"/>
                </a:moveTo>
                <a:lnTo>
                  <a:pt x="3115010" y="0"/>
                </a:lnTo>
                <a:lnTo>
                  <a:pt x="3115010" y="3146474"/>
                </a:lnTo>
                <a:lnTo>
                  <a:pt x="0" y="314647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0" y="19622"/>
            <a:ext cx="1563687" cy="606148"/>
          </a:xfrm>
          <a:custGeom>
            <a:avLst/>
            <a:gdLst/>
            <a:ahLst/>
            <a:cxnLst/>
            <a:rect l="l" t="t" r="r" b="b"/>
            <a:pathLst>
              <a:path w="1563687" h="606148">
                <a:moveTo>
                  <a:pt x="0" y="0"/>
                </a:moveTo>
                <a:lnTo>
                  <a:pt x="1563687" y="0"/>
                </a:lnTo>
                <a:lnTo>
                  <a:pt x="1563687" y="606149"/>
                </a:lnTo>
                <a:lnTo>
                  <a:pt x="0" y="606149"/>
                </a:lnTo>
                <a:lnTo>
                  <a:pt x="0" y="0"/>
                </a:lnTo>
                <a:close/>
              </a:path>
            </a:pathLst>
          </a:custGeom>
          <a:blipFill>
            <a:blip r:embed="rId4"/>
            <a:stretch>
              <a:fillRect/>
            </a:stretch>
          </a:blipFill>
        </p:spPr>
      </p:sp>
      <p:sp>
        <p:nvSpPr>
          <p:cNvPr id="4" name="TextBox 4"/>
          <p:cNvSpPr txBox="1"/>
          <p:nvPr/>
        </p:nvSpPr>
        <p:spPr>
          <a:xfrm>
            <a:off x="3191325" y="1365203"/>
            <a:ext cx="15478500" cy="971550"/>
          </a:xfrm>
          <a:prstGeom prst="rect">
            <a:avLst/>
          </a:prstGeom>
        </p:spPr>
        <p:txBody>
          <a:bodyPr lIns="0" tIns="0" rIns="0" bIns="0" rtlCol="0" anchor="t">
            <a:spAutoFit/>
          </a:bodyPr>
          <a:lstStyle/>
          <a:p>
            <a:pPr algn="ctr">
              <a:lnSpc>
                <a:spcPts val="7679"/>
              </a:lnSpc>
            </a:pPr>
            <a:r>
              <a:rPr lang="en-US" sz="6399" b="1">
                <a:solidFill>
                  <a:srgbClr val="FFFFFF"/>
                </a:solidFill>
                <a:latin typeface="HK Grotesk Bold"/>
                <a:ea typeface="HK Grotesk Bold"/>
                <a:cs typeface="HK Grotesk Bold"/>
                <a:sym typeface="HK Grotesk Bold"/>
              </a:rPr>
              <a:t>АУТИСТИЧЕН СПЕКТЪР</a:t>
            </a:r>
          </a:p>
        </p:txBody>
      </p:sp>
      <p:sp>
        <p:nvSpPr>
          <p:cNvPr id="5" name="Freeform 5"/>
          <p:cNvSpPr/>
          <p:nvPr/>
        </p:nvSpPr>
        <p:spPr>
          <a:xfrm>
            <a:off x="15457572" y="6462378"/>
            <a:ext cx="3115009" cy="3146474"/>
          </a:xfrm>
          <a:custGeom>
            <a:avLst/>
            <a:gdLst/>
            <a:ahLst/>
            <a:cxnLst/>
            <a:rect l="l" t="t" r="r" b="b"/>
            <a:pathLst>
              <a:path w="3115009" h="3146474">
                <a:moveTo>
                  <a:pt x="0" y="0"/>
                </a:moveTo>
                <a:lnTo>
                  <a:pt x="3115009" y="0"/>
                </a:lnTo>
                <a:lnTo>
                  <a:pt x="3115009" y="3146474"/>
                </a:lnTo>
                <a:lnTo>
                  <a:pt x="0" y="314647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1865009" y="2246573"/>
            <a:ext cx="16186711" cy="8921467"/>
            <a:chOff x="0" y="0"/>
            <a:chExt cx="21582281" cy="11895290"/>
          </a:xfrm>
        </p:grpSpPr>
        <p:sp>
          <p:nvSpPr>
            <p:cNvPr id="7" name="Freeform 7"/>
            <p:cNvSpPr/>
            <p:nvPr/>
          </p:nvSpPr>
          <p:spPr>
            <a:xfrm>
              <a:off x="0" y="0"/>
              <a:ext cx="21582281" cy="11895290"/>
            </a:xfrm>
            <a:custGeom>
              <a:avLst/>
              <a:gdLst/>
              <a:ahLst/>
              <a:cxnLst/>
              <a:rect l="l" t="t" r="r" b="b"/>
              <a:pathLst>
                <a:path w="21582281" h="11895290">
                  <a:moveTo>
                    <a:pt x="0" y="0"/>
                  </a:moveTo>
                  <a:lnTo>
                    <a:pt x="21582281" y="0"/>
                  </a:lnTo>
                  <a:lnTo>
                    <a:pt x="21582281" y="11895290"/>
                  </a:lnTo>
                  <a:lnTo>
                    <a:pt x="0" y="11895290"/>
                  </a:lnTo>
                  <a:lnTo>
                    <a:pt x="0" y="0"/>
                  </a:lnTo>
                  <a:close/>
                </a:path>
              </a:pathLst>
            </a:custGeom>
            <a:blipFill>
              <a:blip r:embed="rId5"/>
              <a:stretch>
                <a:fillRect/>
              </a:stretch>
            </a:blipFill>
          </p:spPr>
        </p:sp>
      </p:gr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444" b="-38444"/>
            </a:stretch>
          </a:blipFill>
        </p:spPr>
      </p:sp>
      <p:sp>
        <p:nvSpPr>
          <p:cNvPr id="3" name="Freeform 3"/>
          <p:cNvSpPr/>
          <p:nvPr/>
        </p:nvSpPr>
        <p:spPr>
          <a:xfrm>
            <a:off x="15411711" y="7324449"/>
            <a:ext cx="3115009" cy="3146474"/>
          </a:xfrm>
          <a:custGeom>
            <a:avLst/>
            <a:gdLst/>
            <a:ahLst/>
            <a:cxnLst/>
            <a:rect l="l" t="t" r="r" b="b"/>
            <a:pathLst>
              <a:path w="3115009" h="3146474">
                <a:moveTo>
                  <a:pt x="0" y="0"/>
                </a:moveTo>
                <a:lnTo>
                  <a:pt x="3115009" y="0"/>
                </a:lnTo>
                <a:lnTo>
                  <a:pt x="3115009" y="3146474"/>
                </a:lnTo>
                <a:lnTo>
                  <a:pt x="0" y="314647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1726300" y="5021525"/>
            <a:ext cx="15970556" cy="3382303"/>
            <a:chOff x="0" y="0"/>
            <a:chExt cx="5826102" cy="1233873"/>
          </a:xfrm>
        </p:grpSpPr>
        <p:sp>
          <p:nvSpPr>
            <p:cNvPr id="5" name="Freeform 5"/>
            <p:cNvSpPr/>
            <p:nvPr/>
          </p:nvSpPr>
          <p:spPr>
            <a:xfrm>
              <a:off x="0" y="0"/>
              <a:ext cx="5826102" cy="1233873"/>
            </a:xfrm>
            <a:custGeom>
              <a:avLst/>
              <a:gdLst/>
              <a:ahLst/>
              <a:cxnLst/>
              <a:rect l="l" t="t" r="r" b="b"/>
              <a:pathLst>
                <a:path w="5826102" h="1233873">
                  <a:moveTo>
                    <a:pt x="0" y="0"/>
                  </a:moveTo>
                  <a:lnTo>
                    <a:pt x="5826102" y="0"/>
                  </a:lnTo>
                  <a:lnTo>
                    <a:pt x="5826102" y="1233873"/>
                  </a:lnTo>
                  <a:lnTo>
                    <a:pt x="0" y="1233873"/>
                  </a:lnTo>
                  <a:close/>
                </a:path>
              </a:pathLst>
            </a:custGeom>
            <a:solidFill>
              <a:srgbClr val="05377B">
                <a:alpha val="85882"/>
              </a:srgbClr>
            </a:solidFill>
          </p:spPr>
        </p:sp>
      </p:grpSp>
      <p:grpSp>
        <p:nvGrpSpPr>
          <p:cNvPr id="6" name="Group 6"/>
          <p:cNvGrpSpPr/>
          <p:nvPr/>
        </p:nvGrpSpPr>
        <p:grpSpPr>
          <a:xfrm>
            <a:off x="17908012" y="1854113"/>
            <a:ext cx="379988" cy="3891565"/>
            <a:chOff x="0" y="0"/>
            <a:chExt cx="456409" cy="4674209"/>
          </a:xfrm>
        </p:grpSpPr>
        <p:sp>
          <p:nvSpPr>
            <p:cNvPr id="7" name="Freeform 7"/>
            <p:cNvSpPr/>
            <p:nvPr/>
          </p:nvSpPr>
          <p:spPr>
            <a:xfrm>
              <a:off x="0" y="0"/>
              <a:ext cx="456409" cy="4674209"/>
            </a:xfrm>
            <a:custGeom>
              <a:avLst/>
              <a:gdLst/>
              <a:ahLst/>
              <a:cxnLst/>
              <a:rect l="l" t="t" r="r" b="b"/>
              <a:pathLst>
                <a:path w="456409" h="4674209">
                  <a:moveTo>
                    <a:pt x="0" y="0"/>
                  </a:moveTo>
                  <a:lnTo>
                    <a:pt x="456409" y="0"/>
                  </a:lnTo>
                  <a:lnTo>
                    <a:pt x="456409" y="4674209"/>
                  </a:lnTo>
                  <a:lnTo>
                    <a:pt x="0" y="4674209"/>
                  </a:lnTo>
                  <a:close/>
                </a:path>
              </a:pathLst>
            </a:custGeom>
            <a:solidFill>
              <a:srgbClr val="12229D"/>
            </a:solidFill>
          </p:spPr>
        </p:sp>
      </p:grpSp>
      <p:sp>
        <p:nvSpPr>
          <p:cNvPr id="8" name="Freeform 8"/>
          <p:cNvSpPr/>
          <p:nvPr/>
        </p:nvSpPr>
        <p:spPr>
          <a:xfrm>
            <a:off x="0" y="19622"/>
            <a:ext cx="1563687" cy="606148"/>
          </a:xfrm>
          <a:custGeom>
            <a:avLst/>
            <a:gdLst/>
            <a:ahLst/>
            <a:cxnLst/>
            <a:rect l="l" t="t" r="r" b="b"/>
            <a:pathLst>
              <a:path w="1563687" h="606148">
                <a:moveTo>
                  <a:pt x="0" y="0"/>
                </a:moveTo>
                <a:lnTo>
                  <a:pt x="1563687" y="0"/>
                </a:lnTo>
                <a:lnTo>
                  <a:pt x="1563687" y="606149"/>
                </a:lnTo>
                <a:lnTo>
                  <a:pt x="0" y="606149"/>
                </a:lnTo>
                <a:lnTo>
                  <a:pt x="0" y="0"/>
                </a:lnTo>
                <a:close/>
              </a:path>
            </a:pathLst>
          </a:custGeom>
          <a:blipFill>
            <a:blip r:embed="rId5"/>
            <a:stretch>
              <a:fillRect/>
            </a:stretch>
          </a:blipFill>
        </p:spPr>
      </p:sp>
      <p:sp>
        <p:nvSpPr>
          <p:cNvPr id="9" name="TextBox 9"/>
          <p:cNvSpPr txBox="1"/>
          <p:nvPr/>
        </p:nvSpPr>
        <p:spPr>
          <a:xfrm>
            <a:off x="2020562" y="5313930"/>
            <a:ext cx="15109069" cy="3209158"/>
          </a:xfrm>
          <a:prstGeom prst="rect">
            <a:avLst/>
          </a:prstGeom>
        </p:spPr>
        <p:txBody>
          <a:bodyPr lIns="0" tIns="0" rIns="0" bIns="0" rtlCol="0" anchor="t">
            <a:spAutoFit/>
          </a:bodyPr>
          <a:lstStyle/>
          <a:p>
            <a:pPr algn="just">
              <a:lnSpc>
                <a:spcPts val="3804"/>
              </a:lnSpc>
            </a:pPr>
            <a:r>
              <a:rPr lang="en-US" sz="2717" b="1">
                <a:solidFill>
                  <a:srgbClr val="FFFFFF">
                    <a:alpha val="80000"/>
                  </a:srgbClr>
                </a:solidFill>
                <a:latin typeface="HK Grotesk Bold"/>
                <a:ea typeface="HK Grotesk Bold"/>
                <a:cs typeface="HK Grotesk Bold"/>
                <a:sym typeface="HK Grotesk Bold"/>
              </a:rPr>
              <a:t>3. Да осигури съвременна и приятелска среда за учене, израстване и взаимодействие.</a:t>
            </a:r>
          </a:p>
          <a:p>
            <a:pPr algn="just">
              <a:lnSpc>
                <a:spcPts val="3630"/>
              </a:lnSpc>
            </a:pPr>
            <a:endParaRPr lang="en-US" sz="2717" b="1">
              <a:solidFill>
                <a:srgbClr val="FFFFFF">
                  <a:alpha val="80000"/>
                </a:srgbClr>
              </a:solidFill>
              <a:latin typeface="HK Grotesk Bold"/>
              <a:ea typeface="HK Grotesk Bold"/>
              <a:cs typeface="HK Grotesk Bold"/>
              <a:sym typeface="HK Grotesk Bold"/>
            </a:endParaRPr>
          </a:p>
          <a:p>
            <a:pPr algn="just">
              <a:lnSpc>
                <a:spcPts val="3630"/>
              </a:lnSpc>
            </a:pPr>
            <a:r>
              <a:rPr lang="en-US" sz="2592" b="1">
                <a:solidFill>
                  <a:srgbClr val="FFFFFF">
                    <a:alpha val="80000"/>
                  </a:srgbClr>
                </a:solidFill>
                <a:latin typeface="HK Grotesk Bold"/>
                <a:ea typeface="HK Grotesk Bold"/>
                <a:cs typeface="HK Grotesk Bold"/>
                <a:sym typeface="HK Grotesk Bold"/>
              </a:rPr>
              <a:t>4. Развитие на материалната среда и условията за обучение и провеждане на научна и творческа дейност в съответствие със съвременните стандарти за достъпна приобщаваща среда, и зелени политики, развиващи НБУ в зелен университет. Съхраняване на НБУ като зона на сигурност.</a:t>
            </a:r>
          </a:p>
          <a:p>
            <a:pPr algn="just">
              <a:lnSpc>
                <a:spcPts val="3630"/>
              </a:lnSpc>
            </a:pPr>
            <a:endParaRPr lang="en-US" sz="2592" b="1">
              <a:solidFill>
                <a:srgbClr val="FFFFFF">
                  <a:alpha val="80000"/>
                </a:srgbClr>
              </a:solidFill>
              <a:latin typeface="HK Grotesk Bold"/>
              <a:ea typeface="HK Grotesk Bold"/>
              <a:cs typeface="HK Grotesk Bold"/>
              <a:sym typeface="HK Grotesk Bold"/>
            </a:endParaRPr>
          </a:p>
        </p:txBody>
      </p:sp>
      <p:sp>
        <p:nvSpPr>
          <p:cNvPr id="10" name="Freeform 10"/>
          <p:cNvSpPr/>
          <p:nvPr/>
        </p:nvSpPr>
        <p:spPr>
          <a:xfrm>
            <a:off x="4004645" y="123387"/>
            <a:ext cx="10854623" cy="3023087"/>
          </a:xfrm>
          <a:custGeom>
            <a:avLst/>
            <a:gdLst/>
            <a:ahLst/>
            <a:cxnLst/>
            <a:rect l="l" t="t" r="r" b="b"/>
            <a:pathLst>
              <a:path w="10854623" h="3023087">
                <a:moveTo>
                  <a:pt x="0" y="0"/>
                </a:moveTo>
                <a:lnTo>
                  <a:pt x="10854622" y="0"/>
                </a:lnTo>
                <a:lnTo>
                  <a:pt x="10854622" y="3023087"/>
                </a:lnTo>
                <a:lnTo>
                  <a:pt x="0" y="3023087"/>
                </a:lnTo>
                <a:lnTo>
                  <a:pt x="0" y="0"/>
                </a:lnTo>
                <a:close/>
              </a:path>
            </a:pathLst>
          </a:custGeom>
          <a:blipFill>
            <a:blip r:embed="rId6"/>
            <a:stretch>
              <a:fillRect r="-4114"/>
            </a:stretch>
          </a:blipFill>
        </p:spPr>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220" b="-13220"/>
            </a:stretch>
          </a:blipFill>
        </p:spPr>
      </p:sp>
      <p:grpSp>
        <p:nvGrpSpPr>
          <p:cNvPr id="3" name="Group 3"/>
          <p:cNvGrpSpPr/>
          <p:nvPr/>
        </p:nvGrpSpPr>
        <p:grpSpPr>
          <a:xfrm>
            <a:off x="12980832" y="8194223"/>
            <a:ext cx="5206728" cy="1891605"/>
            <a:chOff x="0" y="0"/>
            <a:chExt cx="6942304" cy="2522141"/>
          </a:xfrm>
        </p:grpSpPr>
        <p:grpSp>
          <p:nvGrpSpPr>
            <p:cNvPr id="4" name="Group 4"/>
            <p:cNvGrpSpPr/>
            <p:nvPr/>
          </p:nvGrpSpPr>
          <p:grpSpPr>
            <a:xfrm>
              <a:off x="0" y="0"/>
              <a:ext cx="669962" cy="6699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AE8FF"/>
              </a:solidFill>
            </p:spPr>
          </p:sp>
        </p:grpSp>
        <p:sp>
          <p:nvSpPr>
            <p:cNvPr id="6" name="Freeform 6"/>
            <p:cNvSpPr/>
            <p:nvPr/>
          </p:nvSpPr>
          <p:spPr>
            <a:xfrm>
              <a:off x="199272" y="236084"/>
              <a:ext cx="257180" cy="197794"/>
            </a:xfrm>
            <a:custGeom>
              <a:avLst/>
              <a:gdLst/>
              <a:ahLst/>
              <a:cxnLst/>
              <a:rect l="l" t="t" r="r" b="b"/>
              <a:pathLst>
                <a:path w="257180" h="197794">
                  <a:moveTo>
                    <a:pt x="0" y="0"/>
                  </a:moveTo>
                  <a:lnTo>
                    <a:pt x="257180" y="0"/>
                  </a:lnTo>
                  <a:lnTo>
                    <a:pt x="257180" y="197794"/>
                  </a:lnTo>
                  <a:lnTo>
                    <a:pt x="0" y="19779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7" name="Group 7"/>
            <p:cNvGrpSpPr/>
            <p:nvPr/>
          </p:nvGrpSpPr>
          <p:grpSpPr>
            <a:xfrm>
              <a:off x="0" y="926897"/>
              <a:ext cx="669962" cy="669962"/>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AE8FF"/>
              </a:solidFill>
            </p:spPr>
          </p:sp>
        </p:grpSp>
        <p:sp>
          <p:nvSpPr>
            <p:cNvPr id="9" name="Freeform 9"/>
            <p:cNvSpPr/>
            <p:nvPr/>
          </p:nvSpPr>
          <p:spPr>
            <a:xfrm>
              <a:off x="193660" y="1145268"/>
              <a:ext cx="257180" cy="257180"/>
            </a:xfrm>
            <a:custGeom>
              <a:avLst/>
              <a:gdLst/>
              <a:ahLst/>
              <a:cxnLst/>
              <a:rect l="l" t="t" r="r" b="b"/>
              <a:pathLst>
                <a:path w="257180" h="257180">
                  <a:moveTo>
                    <a:pt x="0" y="0"/>
                  </a:moveTo>
                  <a:lnTo>
                    <a:pt x="257180" y="0"/>
                  </a:lnTo>
                  <a:lnTo>
                    <a:pt x="257180" y="257180"/>
                  </a:lnTo>
                  <a:lnTo>
                    <a:pt x="0" y="25718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0" name="Group 10"/>
            <p:cNvGrpSpPr/>
            <p:nvPr/>
          </p:nvGrpSpPr>
          <p:grpSpPr>
            <a:xfrm>
              <a:off x="0" y="1852179"/>
              <a:ext cx="669962" cy="669962"/>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AE8FF"/>
              </a:solidFill>
            </p:spPr>
          </p:sp>
        </p:grpSp>
        <p:sp>
          <p:nvSpPr>
            <p:cNvPr id="12" name="Freeform 12"/>
            <p:cNvSpPr/>
            <p:nvPr/>
          </p:nvSpPr>
          <p:spPr>
            <a:xfrm>
              <a:off x="239561" y="2050845"/>
              <a:ext cx="190840" cy="272629"/>
            </a:xfrm>
            <a:custGeom>
              <a:avLst/>
              <a:gdLst/>
              <a:ahLst/>
              <a:cxnLst/>
              <a:rect l="l" t="t" r="r" b="b"/>
              <a:pathLst>
                <a:path w="190840" h="272629">
                  <a:moveTo>
                    <a:pt x="0" y="0"/>
                  </a:moveTo>
                  <a:lnTo>
                    <a:pt x="190840" y="0"/>
                  </a:lnTo>
                  <a:lnTo>
                    <a:pt x="190840" y="272629"/>
                  </a:lnTo>
                  <a:lnTo>
                    <a:pt x="0" y="27262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3" name="TextBox 13"/>
            <p:cNvSpPr txBox="1"/>
            <p:nvPr/>
          </p:nvSpPr>
          <p:spPr>
            <a:xfrm>
              <a:off x="945858" y="85917"/>
              <a:ext cx="4814337" cy="460029"/>
            </a:xfrm>
            <a:prstGeom prst="rect">
              <a:avLst/>
            </a:prstGeom>
          </p:spPr>
          <p:txBody>
            <a:bodyPr lIns="0" tIns="0" rIns="0" bIns="0" rtlCol="0" anchor="t">
              <a:spAutoFit/>
            </a:bodyPr>
            <a:lstStyle/>
            <a:p>
              <a:pPr algn="l">
                <a:lnSpc>
                  <a:spcPts val="2968"/>
                </a:lnSpc>
              </a:pPr>
              <a:r>
                <a:rPr lang="en-US" sz="2120" b="1">
                  <a:solidFill>
                    <a:srgbClr val="F4F6FC"/>
                  </a:solidFill>
                  <a:latin typeface="HK Grotesk Medium"/>
                  <a:ea typeface="HK Grotesk Medium"/>
                  <a:cs typeface="HK Grotesk Medium"/>
                  <a:sym typeface="HK Grotesk Medium"/>
                </a:rPr>
                <a:t>pmihova@nbu.bg</a:t>
              </a:r>
            </a:p>
          </p:txBody>
        </p:sp>
        <p:sp>
          <p:nvSpPr>
            <p:cNvPr id="14" name="TextBox 14"/>
            <p:cNvSpPr txBox="1"/>
            <p:nvPr/>
          </p:nvSpPr>
          <p:spPr>
            <a:xfrm>
              <a:off x="945858" y="1012813"/>
              <a:ext cx="4814337" cy="460029"/>
            </a:xfrm>
            <a:prstGeom prst="rect">
              <a:avLst/>
            </a:prstGeom>
          </p:spPr>
          <p:txBody>
            <a:bodyPr lIns="0" tIns="0" rIns="0" bIns="0" rtlCol="0" anchor="t">
              <a:spAutoFit/>
            </a:bodyPr>
            <a:lstStyle/>
            <a:p>
              <a:pPr algn="l">
                <a:lnSpc>
                  <a:spcPts val="2968"/>
                </a:lnSpc>
              </a:pPr>
              <a:r>
                <a:rPr lang="en-US" sz="2120" b="1">
                  <a:solidFill>
                    <a:srgbClr val="F4F6FC"/>
                  </a:solidFill>
                  <a:latin typeface="HK Grotesk Medium"/>
                  <a:ea typeface="HK Grotesk Medium"/>
                  <a:cs typeface="HK Grotesk Medium"/>
                  <a:sym typeface="HK Grotesk Medium"/>
                </a:rPr>
                <a:t>+359889706227</a:t>
              </a:r>
            </a:p>
          </p:txBody>
        </p:sp>
        <p:sp>
          <p:nvSpPr>
            <p:cNvPr id="15" name="TextBox 15"/>
            <p:cNvSpPr txBox="1"/>
            <p:nvPr/>
          </p:nvSpPr>
          <p:spPr>
            <a:xfrm>
              <a:off x="1003499" y="1942808"/>
              <a:ext cx="5938805" cy="450603"/>
            </a:xfrm>
            <a:prstGeom prst="rect">
              <a:avLst/>
            </a:prstGeom>
          </p:spPr>
          <p:txBody>
            <a:bodyPr lIns="0" tIns="0" rIns="0" bIns="0" rtlCol="0" anchor="t">
              <a:spAutoFit/>
            </a:bodyPr>
            <a:lstStyle/>
            <a:p>
              <a:pPr algn="l">
                <a:lnSpc>
                  <a:spcPts val="2894"/>
                </a:lnSpc>
              </a:pPr>
              <a:r>
                <a:rPr lang="en-US" sz="2067" b="1">
                  <a:solidFill>
                    <a:srgbClr val="F4F6FC"/>
                  </a:solidFill>
                  <a:latin typeface="HK Grotesk Medium"/>
                  <a:ea typeface="HK Grotesk Medium"/>
                  <a:cs typeface="HK Grotesk Medium"/>
                  <a:sym typeface="HK Grotesk Medium"/>
                </a:rPr>
                <a:t>бул. Монтевидео №21</a:t>
              </a:r>
            </a:p>
          </p:txBody>
        </p:sp>
      </p:grpSp>
      <p:sp>
        <p:nvSpPr>
          <p:cNvPr id="16" name="Freeform 16"/>
          <p:cNvSpPr/>
          <p:nvPr/>
        </p:nvSpPr>
        <p:spPr>
          <a:xfrm>
            <a:off x="0" y="19622"/>
            <a:ext cx="1563687" cy="606148"/>
          </a:xfrm>
          <a:custGeom>
            <a:avLst/>
            <a:gdLst/>
            <a:ahLst/>
            <a:cxnLst/>
            <a:rect l="l" t="t" r="r" b="b"/>
            <a:pathLst>
              <a:path w="1563687" h="606148">
                <a:moveTo>
                  <a:pt x="0" y="0"/>
                </a:moveTo>
                <a:lnTo>
                  <a:pt x="1563687" y="0"/>
                </a:lnTo>
                <a:lnTo>
                  <a:pt x="1563687" y="606149"/>
                </a:lnTo>
                <a:lnTo>
                  <a:pt x="0" y="606149"/>
                </a:lnTo>
                <a:lnTo>
                  <a:pt x="0" y="0"/>
                </a:lnTo>
                <a:close/>
              </a:path>
            </a:pathLst>
          </a:custGeom>
          <a:blipFill>
            <a:blip r:embed="rId9"/>
            <a:stretch>
              <a:fillRect/>
            </a:stretch>
          </a:blipFill>
        </p:spPr>
      </p:sp>
      <p:sp>
        <p:nvSpPr>
          <p:cNvPr id="17" name="TextBox 17"/>
          <p:cNvSpPr txBox="1"/>
          <p:nvPr/>
        </p:nvSpPr>
        <p:spPr>
          <a:xfrm>
            <a:off x="12148831" y="6394929"/>
            <a:ext cx="6870730" cy="1094740"/>
          </a:xfrm>
          <a:prstGeom prst="rect">
            <a:avLst/>
          </a:prstGeom>
        </p:spPr>
        <p:txBody>
          <a:bodyPr lIns="0" tIns="0" rIns="0" bIns="0" rtlCol="0" anchor="t">
            <a:spAutoFit/>
          </a:bodyPr>
          <a:lstStyle/>
          <a:p>
            <a:pPr algn="l">
              <a:lnSpc>
                <a:spcPts val="8959"/>
              </a:lnSpc>
            </a:pPr>
            <a:r>
              <a:rPr lang="en-US" sz="6399" b="1">
                <a:solidFill>
                  <a:srgbClr val="F4F6FC"/>
                </a:solidFill>
                <a:latin typeface="HK Grotesk Bold"/>
                <a:ea typeface="HK Grotesk Bold"/>
                <a:cs typeface="HK Grotesk Bold"/>
                <a:sym typeface="HK Grotesk Bold"/>
              </a:rPr>
              <a:t>Заповядайте!</a:t>
            </a: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77B"/>
        </a:solidFill>
        <a:effectLst/>
      </p:bgPr>
    </p:bg>
    <p:spTree>
      <p:nvGrpSpPr>
        <p:cNvPr id="1" name=""/>
        <p:cNvGrpSpPr/>
        <p:nvPr/>
      </p:nvGrpSpPr>
      <p:grpSpPr>
        <a:xfrm>
          <a:off x="0" y="0"/>
          <a:ext cx="0" cy="0"/>
          <a:chOff x="0" y="0"/>
          <a:chExt cx="0" cy="0"/>
        </a:xfrm>
      </p:grpSpPr>
      <p:sp>
        <p:nvSpPr>
          <p:cNvPr id="2" name="Freeform 2"/>
          <p:cNvSpPr/>
          <p:nvPr/>
        </p:nvSpPr>
        <p:spPr>
          <a:xfrm>
            <a:off x="16383836" y="0"/>
            <a:ext cx="3115009" cy="3146474"/>
          </a:xfrm>
          <a:custGeom>
            <a:avLst/>
            <a:gdLst/>
            <a:ahLst/>
            <a:cxnLst/>
            <a:rect l="l" t="t" r="r" b="b"/>
            <a:pathLst>
              <a:path w="3115009" h="3146474">
                <a:moveTo>
                  <a:pt x="0" y="0"/>
                </a:moveTo>
                <a:lnTo>
                  <a:pt x="3115010" y="0"/>
                </a:lnTo>
                <a:lnTo>
                  <a:pt x="3115010" y="3146474"/>
                </a:lnTo>
                <a:lnTo>
                  <a:pt x="0" y="314647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5501466" y="1028700"/>
            <a:ext cx="379988" cy="4398615"/>
            <a:chOff x="0" y="0"/>
            <a:chExt cx="456409" cy="5283234"/>
          </a:xfrm>
        </p:grpSpPr>
        <p:sp>
          <p:nvSpPr>
            <p:cNvPr id="4" name="Freeform 4"/>
            <p:cNvSpPr/>
            <p:nvPr/>
          </p:nvSpPr>
          <p:spPr>
            <a:xfrm>
              <a:off x="0" y="0"/>
              <a:ext cx="456409" cy="5283234"/>
            </a:xfrm>
            <a:custGeom>
              <a:avLst/>
              <a:gdLst/>
              <a:ahLst/>
              <a:cxnLst/>
              <a:rect l="l" t="t" r="r" b="b"/>
              <a:pathLst>
                <a:path w="456409" h="5283234">
                  <a:moveTo>
                    <a:pt x="0" y="0"/>
                  </a:moveTo>
                  <a:lnTo>
                    <a:pt x="456409" y="0"/>
                  </a:lnTo>
                  <a:lnTo>
                    <a:pt x="456409" y="5283234"/>
                  </a:lnTo>
                  <a:lnTo>
                    <a:pt x="0" y="5283234"/>
                  </a:lnTo>
                  <a:close/>
                </a:path>
              </a:pathLst>
            </a:custGeom>
            <a:solidFill>
              <a:srgbClr val="5CB6F9"/>
            </a:solidFill>
          </p:spPr>
        </p:sp>
      </p:grpSp>
      <p:sp>
        <p:nvSpPr>
          <p:cNvPr id="5" name="Freeform 5"/>
          <p:cNvSpPr/>
          <p:nvPr/>
        </p:nvSpPr>
        <p:spPr>
          <a:xfrm>
            <a:off x="-39820" y="0"/>
            <a:ext cx="5693180" cy="10287000"/>
          </a:xfrm>
          <a:custGeom>
            <a:avLst/>
            <a:gdLst/>
            <a:ahLst/>
            <a:cxnLst/>
            <a:rect l="l" t="t" r="r" b="b"/>
            <a:pathLst>
              <a:path w="5693180" h="10287000">
                <a:moveTo>
                  <a:pt x="0" y="0"/>
                </a:moveTo>
                <a:lnTo>
                  <a:pt x="5693180" y="0"/>
                </a:lnTo>
                <a:lnTo>
                  <a:pt x="5693180" y="10287000"/>
                </a:lnTo>
                <a:lnTo>
                  <a:pt x="0" y="10287000"/>
                </a:lnTo>
                <a:lnTo>
                  <a:pt x="0" y="0"/>
                </a:lnTo>
                <a:close/>
              </a:path>
            </a:pathLst>
          </a:custGeom>
          <a:blipFill>
            <a:blip r:embed="rId4"/>
            <a:stretch>
              <a:fillRect l="-819" r="-819"/>
            </a:stretch>
          </a:blipFill>
        </p:spPr>
      </p:sp>
      <p:sp>
        <p:nvSpPr>
          <p:cNvPr id="6" name="Freeform 6"/>
          <p:cNvSpPr/>
          <p:nvPr/>
        </p:nvSpPr>
        <p:spPr>
          <a:xfrm>
            <a:off x="6496006" y="6204420"/>
            <a:ext cx="11301259" cy="4082580"/>
          </a:xfrm>
          <a:custGeom>
            <a:avLst/>
            <a:gdLst/>
            <a:ahLst/>
            <a:cxnLst/>
            <a:rect l="l" t="t" r="r" b="b"/>
            <a:pathLst>
              <a:path w="11301259" h="4082580">
                <a:moveTo>
                  <a:pt x="0" y="0"/>
                </a:moveTo>
                <a:lnTo>
                  <a:pt x="11301259" y="0"/>
                </a:lnTo>
                <a:lnTo>
                  <a:pt x="11301259" y="4082580"/>
                </a:lnTo>
                <a:lnTo>
                  <a:pt x="0" y="4082580"/>
                </a:lnTo>
                <a:lnTo>
                  <a:pt x="0" y="0"/>
                </a:lnTo>
                <a:close/>
              </a:path>
            </a:pathLst>
          </a:custGeom>
          <a:blipFill>
            <a:blip r:embed="rId5"/>
            <a:stretch>
              <a:fillRect/>
            </a:stretch>
          </a:blipFill>
        </p:spPr>
      </p:sp>
      <p:sp>
        <p:nvSpPr>
          <p:cNvPr id="7" name="TextBox 7"/>
          <p:cNvSpPr txBox="1"/>
          <p:nvPr/>
        </p:nvSpPr>
        <p:spPr>
          <a:xfrm>
            <a:off x="6799201" y="1845773"/>
            <a:ext cx="9584635" cy="4947920"/>
          </a:xfrm>
          <a:prstGeom prst="rect">
            <a:avLst/>
          </a:prstGeom>
        </p:spPr>
        <p:txBody>
          <a:bodyPr lIns="0" tIns="0" rIns="0" bIns="0" rtlCol="0" anchor="t">
            <a:spAutoFit/>
          </a:bodyPr>
          <a:lstStyle/>
          <a:p>
            <a:pPr algn="just">
              <a:lnSpc>
                <a:spcPts val="3039"/>
              </a:lnSpc>
            </a:pPr>
            <a:r>
              <a:rPr lang="en-US" sz="1999" b="1">
                <a:solidFill>
                  <a:srgbClr val="CAE8FF"/>
                </a:solidFill>
                <a:latin typeface="HK Grotesk Bold"/>
                <a:ea typeface="HK Grotesk Bold"/>
                <a:cs typeface="HK Grotesk Bold"/>
                <a:sym typeface="HK Grotesk Bold"/>
              </a:rPr>
              <a:t>Нов български университет</a:t>
            </a:r>
            <a:r>
              <a:rPr lang="en-US" sz="1999" b="1">
                <a:solidFill>
                  <a:srgbClr val="CAE8FF"/>
                </a:solidFill>
                <a:latin typeface="HK Grotesk Medium"/>
                <a:ea typeface="HK Grotesk Medium"/>
                <a:cs typeface="HK Grotesk Medium"/>
                <a:sym typeface="HK Grotesk Medium"/>
              </a:rPr>
              <a:t> осигурява подкрепяща среда, специални приспособления, подходящи учебни материали и преподавателска помощ в процеса на обучение. Библиотеката предлага разнообразие от информационни ресурси и услуги, предназначени за студенти със специални образователни потребности, както и асистиращи технологии, които подпомагат самоподготовката.</a:t>
            </a:r>
          </a:p>
          <a:p>
            <a:pPr algn="just">
              <a:lnSpc>
                <a:spcPts val="3039"/>
              </a:lnSpc>
            </a:pPr>
            <a:endParaRPr lang="en-US" sz="1999" b="1">
              <a:solidFill>
                <a:srgbClr val="CAE8FF"/>
              </a:solidFill>
              <a:latin typeface="HK Grotesk Medium"/>
              <a:ea typeface="HK Grotesk Medium"/>
              <a:cs typeface="HK Grotesk Medium"/>
              <a:sym typeface="HK Grotesk Medium"/>
            </a:endParaRPr>
          </a:p>
          <a:p>
            <a:pPr algn="just">
              <a:lnSpc>
                <a:spcPts val="3039"/>
              </a:lnSpc>
            </a:pPr>
            <a:r>
              <a:rPr lang="en-US" sz="1999" b="1">
                <a:solidFill>
                  <a:srgbClr val="CAE8FF"/>
                </a:solidFill>
                <a:latin typeface="HK Grotesk Medium"/>
                <a:ea typeface="HK Grotesk Medium"/>
                <a:cs typeface="HK Grotesk Medium"/>
                <a:sym typeface="HK Grotesk Medium"/>
              </a:rPr>
              <a:t>По проект „Развитие на информационната компетентност на студенти със специални образователни потребности“ към Централен фонд за стратегическо развитие към Настоятелството на НБУ са разработени пътеводители развитие на информационната компетентност на студентите със специални образователни потребности (СОП) в НБУ.</a:t>
            </a:r>
          </a:p>
          <a:p>
            <a:pPr algn="just">
              <a:lnSpc>
                <a:spcPts val="3039"/>
              </a:lnSpc>
            </a:pPr>
            <a:endParaRPr lang="en-US" sz="1999" b="1">
              <a:solidFill>
                <a:srgbClr val="CAE8FF"/>
              </a:solidFill>
              <a:latin typeface="HK Grotesk Medium"/>
              <a:ea typeface="HK Grotesk Medium"/>
              <a:cs typeface="HK Grotesk Medium"/>
              <a:sym typeface="HK Grotesk Medium"/>
            </a:endParaRPr>
          </a:p>
        </p:txBody>
      </p:sp>
      <p:sp>
        <p:nvSpPr>
          <p:cNvPr id="8" name="Freeform 8"/>
          <p:cNvSpPr/>
          <p:nvPr/>
        </p:nvSpPr>
        <p:spPr>
          <a:xfrm>
            <a:off x="10170860" y="0"/>
            <a:ext cx="2234926" cy="866348"/>
          </a:xfrm>
          <a:custGeom>
            <a:avLst/>
            <a:gdLst/>
            <a:ahLst/>
            <a:cxnLst/>
            <a:rect l="l" t="t" r="r" b="b"/>
            <a:pathLst>
              <a:path w="2234926" h="866348">
                <a:moveTo>
                  <a:pt x="0" y="0"/>
                </a:moveTo>
                <a:lnTo>
                  <a:pt x="2234926" y="0"/>
                </a:lnTo>
                <a:lnTo>
                  <a:pt x="2234926" y="866348"/>
                </a:lnTo>
                <a:lnTo>
                  <a:pt x="0" y="866348"/>
                </a:lnTo>
                <a:lnTo>
                  <a:pt x="0" y="0"/>
                </a:lnTo>
                <a:close/>
              </a:path>
            </a:pathLst>
          </a:custGeom>
          <a:blipFill>
            <a:blip r:embed="rId6"/>
            <a:stretch>
              <a:fillRect/>
            </a:stretch>
          </a:blipFill>
        </p:spPr>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77B"/>
        </a:solidFill>
        <a:effectLst/>
      </p:bgPr>
    </p:bg>
    <p:spTree>
      <p:nvGrpSpPr>
        <p:cNvPr id="1" name=""/>
        <p:cNvGrpSpPr/>
        <p:nvPr/>
      </p:nvGrpSpPr>
      <p:grpSpPr>
        <a:xfrm>
          <a:off x="0" y="0"/>
          <a:ext cx="0" cy="0"/>
          <a:chOff x="0" y="0"/>
          <a:chExt cx="0" cy="0"/>
        </a:xfrm>
      </p:grpSpPr>
      <p:sp>
        <p:nvSpPr>
          <p:cNvPr id="2" name="Freeform 2"/>
          <p:cNvSpPr/>
          <p:nvPr/>
        </p:nvSpPr>
        <p:spPr>
          <a:xfrm>
            <a:off x="16383836" y="0"/>
            <a:ext cx="3115009" cy="3146474"/>
          </a:xfrm>
          <a:custGeom>
            <a:avLst/>
            <a:gdLst/>
            <a:ahLst/>
            <a:cxnLst/>
            <a:rect l="l" t="t" r="r" b="b"/>
            <a:pathLst>
              <a:path w="3115009" h="3146474">
                <a:moveTo>
                  <a:pt x="0" y="0"/>
                </a:moveTo>
                <a:lnTo>
                  <a:pt x="3115010" y="0"/>
                </a:lnTo>
                <a:lnTo>
                  <a:pt x="3115010" y="3146474"/>
                </a:lnTo>
                <a:lnTo>
                  <a:pt x="0" y="314647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429983" y="1792304"/>
            <a:ext cx="379988" cy="4398615"/>
            <a:chOff x="0" y="0"/>
            <a:chExt cx="456409" cy="5283234"/>
          </a:xfrm>
        </p:grpSpPr>
        <p:sp>
          <p:nvSpPr>
            <p:cNvPr id="4" name="Freeform 4"/>
            <p:cNvSpPr/>
            <p:nvPr/>
          </p:nvSpPr>
          <p:spPr>
            <a:xfrm>
              <a:off x="0" y="0"/>
              <a:ext cx="456409" cy="5283234"/>
            </a:xfrm>
            <a:custGeom>
              <a:avLst/>
              <a:gdLst/>
              <a:ahLst/>
              <a:cxnLst/>
              <a:rect l="l" t="t" r="r" b="b"/>
              <a:pathLst>
                <a:path w="456409" h="5283234">
                  <a:moveTo>
                    <a:pt x="0" y="0"/>
                  </a:moveTo>
                  <a:lnTo>
                    <a:pt x="456409" y="0"/>
                  </a:lnTo>
                  <a:lnTo>
                    <a:pt x="456409" y="5283234"/>
                  </a:lnTo>
                  <a:lnTo>
                    <a:pt x="0" y="5283234"/>
                  </a:lnTo>
                  <a:close/>
                </a:path>
              </a:pathLst>
            </a:custGeom>
            <a:solidFill>
              <a:srgbClr val="5CB6F9"/>
            </a:solidFill>
          </p:spPr>
        </p:sp>
      </p:grpSp>
      <p:sp>
        <p:nvSpPr>
          <p:cNvPr id="5" name="Freeform 5"/>
          <p:cNvSpPr/>
          <p:nvPr/>
        </p:nvSpPr>
        <p:spPr>
          <a:xfrm>
            <a:off x="-88763" y="0"/>
            <a:ext cx="2234926" cy="866348"/>
          </a:xfrm>
          <a:custGeom>
            <a:avLst/>
            <a:gdLst/>
            <a:ahLst/>
            <a:cxnLst/>
            <a:rect l="l" t="t" r="r" b="b"/>
            <a:pathLst>
              <a:path w="2234926" h="866348">
                <a:moveTo>
                  <a:pt x="0" y="0"/>
                </a:moveTo>
                <a:lnTo>
                  <a:pt x="2234926" y="0"/>
                </a:lnTo>
                <a:lnTo>
                  <a:pt x="2234926" y="866348"/>
                </a:lnTo>
                <a:lnTo>
                  <a:pt x="0" y="866348"/>
                </a:lnTo>
                <a:lnTo>
                  <a:pt x="0" y="0"/>
                </a:lnTo>
                <a:close/>
              </a:path>
            </a:pathLst>
          </a:custGeom>
          <a:blipFill>
            <a:blip r:embed="rId4"/>
            <a:stretch>
              <a:fillRect/>
            </a:stretch>
          </a:blipFill>
        </p:spPr>
      </p:sp>
      <p:sp>
        <p:nvSpPr>
          <p:cNvPr id="6" name="TextBox 6"/>
          <p:cNvSpPr txBox="1"/>
          <p:nvPr/>
        </p:nvSpPr>
        <p:spPr>
          <a:xfrm>
            <a:off x="1028700" y="1826811"/>
            <a:ext cx="15098671" cy="4292491"/>
          </a:xfrm>
          <a:prstGeom prst="rect">
            <a:avLst/>
          </a:prstGeom>
        </p:spPr>
        <p:txBody>
          <a:bodyPr lIns="0" tIns="0" rIns="0" bIns="0" rtlCol="0" anchor="t">
            <a:spAutoFit/>
          </a:bodyPr>
          <a:lstStyle/>
          <a:p>
            <a:pPr marL="488902" lvl="1" indent="-244451" algn="just">
              <a:lnSpc>
                <a:spcPts val="3442"/>
              </a:lnSpc>
              <a:buFont typeface="Arial"/>
              <a:buChar char="•"/>
            </a:pPr>
            <a:r>
              <a:rPr lang="en-US" sz="2264" b="1">
                <a:solidFill>
                  <a:srgbClr val="CAE8FF"/>
                </a:solidFill>
                <a:latin typeface="HK Grotesk Bold"/>
                <a:ea typeface="HK Grotesk Bold"/>
                <a:cs typeface="HK Grotesk Bold"/>
                <a:sym typeface="HK Grotesk Bold"/>
              </a:rPr>
              <a:t>Асансьори: В корпус 1 има панорамен асансьор, който улеснява достъпа на хора с двигателни проблеми до всички етажи. Корпус 2 също разполага с подходящи асансьори.</a:t>
            </a:r>
          </a:p>
          <a:p>
            <a:pPr marL="488902" lvl="1" indent="-244451" algn="just">
              <a:lnSpc>
                <a:spcPts val="3442"/>
              </a:lnSpc>
              <a:buFont typeface="Arial"/>
              <a:buChar char="•"/>
            </a:pPr>
            <a:r>
              <a:rPr lang="en-US" sz="2264" b="1">
                <a:solidFill>
                  <a:srgbClr val="CAE8FF"/>
                </a:solidFill>
                <a:latin typeface="HK Grotesk Bold"/>
                <a:ea typeface="HK Grotesk Bold"/>
                <a:cs typeface="HK Grotesk Bold"/>
                <a:sym typeface="HK Grotesk Bold"/>
              </a:rPr>
              <a:t>Рампи: НБУ разполага с пет рампи за хора в неравностойно положение, както и с три преносими рампи. Има и стълбищни транспортьори и моторизирана платформа.</a:t>
            </a:r>
          </a:p>
          <a:p>
            <a:pPr marL="488902" lvl="1" indent="-244451" algn="just">
              <a:lnSpc>
                <a:spcPts val="3442"/>
              </a:lnSpc>
              <a:buFont typeface="Arial"/>
              <a:buChar char="•"/>
            </a:pPr>
            <a:r>
              <a:rPr lang="en-US" sz="2264" b="1">
                <a:solidFill>
                  <a:srgbClr val="CAE8FF"/>
                </a:solidFill>
                <a:latin typeface="HK Grotesk Bold"/>
                <a:ea typeface="HK Grotesk Bold"/>
                <a:cs typeface="HK Grotesk Bold"/>
                <a:sym typeface="HK Grotesk Bold"/>
              </a:rPr>
              <a:t>Помощ за хора с увредено зрение: Има пътеки за незрящи и специализирани читателски места в библиотеката с техника и софтуер.</a:t>
            </a:r>
          </a:p>
          <a:p>
            <a:pPr marL="488902" lvl="1" indent="-244451" algn="just">
              <a:lnSpc>
                <a:spcPts val="3442"/>
              </a:lnSpc>
              <a:buFont typeface="Arial"/>
              <a:buChar char="•"/>
            </a:pPr>
            <a:r>
              <a:rPr lang="en-US" sz="2264" b="1">
                <a:solidFill>
                  <a:srgbClr val="CAE8FF"/>
                </a:solidFill>
                <a:latin typeface="HK Grotesk Bold"/>
                <a:ea typeface="HK Grotesk Bold"/>
                <a:cs typeface="HK Grotesk Bold"/>
                <a:sym typeface="HK Grotesk Bold"/>
              </a:rPr>
              <a:t>Тоалетни: Приспособени за хора в неравностойно положение.</a:t>
            </a:r>
          </a:p>
          <a:p>
            <a:pPr marL="488902" lvl="1" indent="-244451" algn="just">
              <a:lnSpc>
                <a:spcPts val="3442"/>
              </a:lnSpc>
              <a:buFont typeface="Arial"/>
              <a:buChar char="•"/>
            </a:pPr>
            <a:r>
              <a:rPr lang="en-US" sz="2264" b="1">
                <a:solidFill>
                  <a:srgbClr val="CAE8FF"/>
                </a:solidFill>
                <a:latin typeface="HK Grotesk Bold"/>
                <a:ea typeface="HK Grotesk Bold"/>
                <a:cs typeface="HK Grotesk Bold"/>
                <a:sym typeface="HK Grotesk Bold"/>
              </a:rPr>
              <a:t>Други: Автоматични врати, специализирани паркоместа и адаптирани входове за хора с нарушени двигателни функции.</a:t>
            </a:r>
          </a:p>
          <a:p>
            <a:pPr algn="just">
              <a:lnSpc>
                <a:spcPts val="3442"/>
              </a:lnSpc>
            </a:pPr>
            <a:endParaRPr lang="en-US" sz="2264" b="1">
              <a:solidFill>
                <a:srgbClr val="CAE8FF"/>
              </a:solidFill>
              <a:latin typeface="HK Grotesk Bold"/>
              <a:ea typeface="HK Grotesk Bold"/>
              <a:cs typeface="HK Grotesk Bold"/>
              <a:sym typeface="HK Grotesk Bold"/>
            </a:endParaRPr>
          </a:p>
        </p:txBody>
      </p:sp>
      <p:sp>
        <p:nvSpPr>
          <p:cNvPr id="7" name="TextBox 7"/>
          <p:cNvSpPr txBox="1"/>
          <p:nvPr/>
        </p:nvSpPr>
        <p:spPr>
          <a:xfrm>
            <a:off x="2539684" y="542925"/>
            <a:ext cx="12978110" cy="971550"/>
          </a:xfrm>
          <a:prstGeom prst="rect">
            <a:avLst/>
          </a:prstGeom>
        </p:spPr>
        <p:txBody>
          <a:bodyPr lIns="0" tIns="0" rIns="0" bIns="0" rtlCol="0" anchor="t">
            <a:spAutoFit/>
          </a:bodyPr>
          <a:lstStyle/>
          <a:p>
            <a:pPr algn="ctr">
              <a:lnSpc>
                <a:spcPts val="7679"/>
              </a:lnSpc>
              <a:spcBef>
                <a:spcPct val="0"/>
              </a:spcBef>
            </a:pPr>
            <a:r>
              <a:rPr lang="en-US" sz="6399" b="1">
                <a:solidFill>
                  <a:srgbClr val="F4F6FC"/>
                </a:solidFill>
                <a:latin typeface="HK Grotesk Bold"/>
                <a:ea typeface="HK Grotesk Bold"/>
                <a:cs typeface="HK Grotesk Bold"/>
                <a:sym typeface="HK Grotesk Bold"/>
              </a:rPr>
              <a:t>ДОСТЪПНА МАТЕРИАЛНА СРЕДА</a:t>
            </a:r>
          </a:p>
        </p:txBody>
      </p:sp>
      <p:grpSp>
        <p:nvGrpSpPr>
          <p:cNvPr id="8" name="Group 8"/>
          <p:cNvGrpSpPr/>
          <p:nvPr/>
        </p:nvGrpSpPr>
        <p:grpSpPr>
          <a:xfrm>
            <a:off x="8706268" y="5373509"/>
            <a:ext cx="7020387" cy="4913491"/>
            <a:chOff x="0" y="0"/>
            <a:chExt cx="9360516" cy="6551321"/>
          </a:xfrm>
        </p:grpSpPr>
        <p:sp>
          <p:nvSpPr>
            <p:cNvPr id="9" name="Freeform 9"/>
            <p:cNvSpPr/>
            <p:nvPr/>
          </p:nvSpPr>
          <p:spPr>
            <a:xfrm>
              <a:off x="0" y="0"/>
              <a:ext cx="9360516" cy="6551321"/>
            </a:xfrm>
            <a:custGeom>
              <a:avLst/>
              <a:gdLst/>
              <a:ahLst/>
              <a:cxnLst/>
              <a:rect l="l" t="t" r="r" b="b"/>
              <a:pathLst>
                <a:path w="9360516" h="6551321">
                  <a:moveTo>
                    <a:pt x="0" y="0"/>
                  </a:moveTo>
                  <a:lnTo>
                    <a:pt x="9360516" y="0"/>
                  </a:lnTo>
                  <a:lnTo>
                    <a:pt x="9360516" y="6551321"/>
                  </a:lnTo>
                  <a:lnTo>
                    <a:pt x="0" y="6551321"/>
                  </a:lnTo>
                  <a:lnTo>
                    <a:pt x="0" y="0"/>
                  </a:lnTo>
                  <a:close/>
                </a:path>
              </a:pathLst>
            </a:custGeom>
            <a:blipFill>
              <a:blip r:embed="rId5"/>
              <a:stretch>
                <a:fillRect/>
              </a:stretch>
            </a:blipFill>
          </p:spPr>
        </p:sp>
      </p:grpSp>
      <p:grpSp>
        <p:nvGrpSpPr>
          <p:cNvPr id="10" name="Group 10"/>
          <p:cNvGrpSpPr/>
          <p:nvPr/>
        </p:nvGrpSpPr>
        <p:grpSpPr>
          <a:xfrm>
            <a:off x="1405432" y="5793681"/>
            <a:ext cx="6436379" cy="4363651"/>
            <a:chOff x="0" y="0"/>
            <a:chExt cx="8581839" cy="5818201"/>
          </a:xfrm>
        </p:grpSpPr>
        <p:sp>
          <p:nvSpPr>
            <p:cNvPr id="11" name="Freeform 11"/>
            <p:cNvSpPr/>
            <p:nvPr/>
          </p:nvSpPr>
          <p:spPr>
            <a:xfrm>
              <a:off x="0" y="0"/>
              <a:ext cx="8581839" cy="5818201"/>
            </a:xfrm>
            <a:custGeom>
              <a:avLst/>
              <a:gdLst/>
              <a:ahLst/>
              <a:cxnLst/>
              <a:rect l="l" t="t" r="r" b="b"/>
              <a:pathLst>
                <a:path w="8581839" h="5818201">
                  <a:moveTo>
                    <a:pt x="0" y="0"/>
                  </a:moveTo>
                  <a:lnTo>
                    <a:pt x="8581839" y="0"/>
                  </a:lnTo>
                  <a:lnTo>
                    <a:pt x="8581839" y="5818201"/>
                  </a:lnTo>
                  <a:lnTo>
                    <a:pt x="0" y="5818201"/>
                  </a:lnTo>
                  <a:lnTo>
                    <a:pt x="0" y="0"/>
                  </a:lnTo>
                  <a:close/>
                </a:path>
              </a:pathLst>
            </a:custGeom>
            <a:blipFill>
              <a:blip r:embed="rId6"/>
              <a:stretch>
                <a:fillRect/>
              </a:stretch>
            </a:blipFill>
          </p:spPr>
        </p:sp>
      </p:gr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5377B"/>
        </a:solidFill>
        <a:effectLst/>
      </p:bgPr>
    </p:bg>
    <p:spTree>
      <p:nvGrpSpPr>
        <p:cNvPr id="1" name=""/>
        <p:cNvGrpSpPr/>
        <p:nvPr/>
      </p:nvGrpSpPr>
      <p:grpSpPr>
        <a:xfrm>
          <a:off x="0" y="0"/>
          <a:ext cx="0" cy="0"/>
          <a:chOff x="0" y="0"/>
          <a:chExt cx="0" cy="0"/>
        </a:xfrm>
      </p:grpSpPr>
      <p:grpSp>
        <p:nvGrpSpPr>
          <p:cNvPr id="2" name="Group 2"/>
          <p:cNvGrpSpPr/>
          <p:nvPr/>
        </p:nvGrpSpPr>
        <p:grpSpPr>
          <a:xfrm>
            <a:off x="0" y="1006771"/>
            <a:ext cx="379988" cy="2753515"/>
            <a:chOff x="0" y="0"/>
            <a:chExt cx="456409" cy="3307283"/>
          </a:xfrm>
        </p:grpSpPr>
        <p:sp>
          <p:nvSpPr>
            <p:cNvPr id="3" name="Freeform 3"/>
            <p:cNvSpPr/>
            <p:nvPr/>
          </p:nvSpPr>
          <p:spPr>
            <a:xfrm>
              <a:off x="0" y="0"/>
              <a:ext cx="456409" cy="3307283"/>
            </a:xfrm>
            <a:custGeom>
              <a:avLst/>
              <a:gdLst/>
              <a:ahLst/>
              <a:cxnLst/>
              <a:rect l="l" t="t" r="r" b="b"/>
              <a:pathLst>
                <a:path w="456409" h="3307283">
                  <a:moveTo>
                    <a:pt x="0" y="0"/>
                  </a:moveTo>
                  <a:lnTo>
                    <a:pt x="456409" y="0"/>
                  </a:lnTo>
                  <a:lnTo>
                    <a:pt x="456409" y="3307283"/>
                  </a:lnTo>
                  <a:lnTo>
                    <a:pt x="0" y="3307283"/>
                  </a:lnTo>
                  <a:close/>
                </a:path>
              </a:pathLst>
            </a:custGeom>
            <a:solidFill>
              <a:srgbClr val="5CB6F9"/>
            </a:solidFill>
          </p:spPr>
        </p:sp>
      </p:grpSp>
      <p:sp>
        <p:nvSpPr>
          <p:cNvPr id="4" name="Freeform 4"/>
          <p:cNvSpPr/>
          <p:nvPr/>
        </p:nvSpPr>
        <p:spPr>
          <a:xfrm>
            <a:off x="7837703" y="2164662"/>
            <a:ext cx="3115009" cy="3146474"/>
          </a:xfrm>
          <a:custGeom>
            <a:avLst/>
            <a:gdLst/>
            <a:ahLst/>
            <a:cxnLst/>
            <a:rect l="l" t="t" r="r" b="b"/>
            <a:pathLst>
              <a:path w="3115009" h="3146474">
                <a:moveTo>
                  <a:pt x="0" y="0"/>
                </a:moveTo>
                <a:lnTo>
                  <a:pt x="3115009" y="0"/>
                </a:lnTo>
                <a:lnTo>
                  <a:pt x="3115009" y="3146474"/>
                </a:lnTo>
                <a:lnTo>
                  <a:pt x="0" y="314647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0" y="19622"/>
            <a:ext cx="1563687" cy="606148"/>
          </a:xfrm>
          <a:custGeom>
            <a:avLst/>
            <a:gdLst/>
            <a:ahLst/>
            <a:cxnLst/>
            <a:rect l="l" t="t" r="r" b="b"/>
            <a:pathLst>
              <a:path w="1563687" h="606148">
                <a:moveTo>
                  <a:pt x="0" y="0"/>
                </a:moveTo>
                <a:lnTo>
                  <a:pt x="1563687" y="0"/>
                </a:lnTo>
                <a:lnTo>
                  <a:pt x="1563687" y="606149"/>
                </a:lnTo>
                <a:lnTo>
                  <a:pt x="0" y="606149"/>
                </a:lnTo>
                <a:lnTo>
                  <a:pt x="0" y="0"/>
                </a:lnTo>
                <a:close/>
              </a:path>
            </a:pathLst>
          </a:custGeom>
          <a:blipFill>
            <a:blip r:embed="rId4"/>
            <a:stretch>
              <a:fillRect/>
            </a:stretch>
          </a:blipFill>
        </p:spPr>
      </p:sp>
      <p:sp>
        <p:nvSpPr>
          <p:cNvPr id="6" name="TextBox 6"/>
          <p:cNvSpPr txBox="1"/>
          <p:nvPr/>
        </p:nvSpPr>
        <p:spPr>
          <a:xfrm>
            <a:off x="4385676" y="322697"/>
            <a:ext cx="10935139" cy="971550"/>
          </a:xfrm>
          <a:prstGeom prst="rect">
            <a:avLst/>
          </a:prstGeom>
        </p:spPr>
        <p:txBody>
          <a:bodyPr lIns="0" tIns="0" rIns="0" bIns="0" rtlCol="0" anchor="t">
            <a:spAutoFit/>
          </a:bodyPr>
          <a:lstStyle/>
          <a:p>
            <a:pPr algn="l">
              <a:lnSpc>
                <a:spcPts val="7679"/>
              </a:lnSpc>
            </a:pPr>
            <a:r>
              <a:rPr lang="en-US" sz="6399" b="1">
                <a:solidFill>
                  <a:srgbClr val="F4F6FC"/>
                </a:solidFill>
                <a:latin typeface="HK Grotesk Bold"/>
                <a:ea typeface="HK Grotesk Bold"/>
                <a:cs typeface="HK Grotesk Bold"/>
                <a:sym typeface="HK Grotesk Bold"/>
              </a:rPr>
              <a:t>ИНФОРМАЦИОННИ ТАБЛА</a:t>
            </a:r>
          </a:p>
        </p:txBody>
      </p:sp>
      <p:grpSp>
        <p:nvGrpSpPr>
          <p:cNvPr id="7" name="Group 7"/>
          <p:cNvGrpSpPr/>
          <p:nvPr/>
        </p:nvGrpSpPr>
        <p:grpSpPr>
          <a:xfrm>
            <a:off x="379988" y="2057400"/>
            <a:ext cx="6376210" cy="4888144"/>
            <a:chOff x="0" y="0"/>
            <a:chExt cx="8501613" cy="6517526"/>
          </a:xfrm>
        </p:grpSpPr>
        <p:sp>
          <p:nvSpPr>
            <p:cNvPr id="8" name="Freeform 8"/>
            <p:cNvSpPr/>
            <p:nvPr/>
          </p:nvSpPr>
          <p:spPr>
            <a:xfrm>
              <a:off x="0" y="0"/>
              <a:ext cx="8501613" cy="6517526"/>
            </a:xfrm>
            <a:custGeom>
              <a:avLst/>
              <a:gdLst/>
              <a:ahLst/>
              <a:cxnLst/>
              <a:rect l="l" t="t" r="r" b="b"/>
              <a:pathLst>
                <a:path w="8501613" h="6517526">
                  <a:moveTo>
                    <a:pt x="0" y="0"/>
                  </a:moveTo>
                  <a:lnTo>
                    <a:pt x="8501613" y="0"/>
                  </a:lnTo>
                  <a:lnTo>
                    <a:pt x="8501613" y="6517526"/>
                  </a:lnTo>
                  <a:lnTo>
                    <a:pt x="0" y="6517526"/>
                  </a:lnTo>
                  <a:lnTo>
                    <a:pt x="0" y="0"/>
                  </a:lnTo>
                  <a:close/>
                </a:path>
              </a:pathLst>
            </a:custGeom>
            <a:blipFill>
              <a:blip r:embed="rId5"/>
              <a:stretch>
                <a:fillRect/>
              </a:stretch>
            </a:blipFill>
          </p:spPr>
        </p:sp>
      </p:grpSp>
      <p:grpSp>
        <p:nvGrpSpPr>
          <p:cNvPr id="9" name="Group 9"/>
          <p:cNvGrpSpPr/>
          <p:nvPr/>
        </p:nvGrpSpPr>
        <p:grpSpPr>
          <a:xfrm>
            <a:off x="5675231" y="4731994"/>
            <a:ext cx="8650673" cy="6054510"/>
            <a:chOff x="0" y="0"/>
            <a:chExt cx="11534231" cy="8072680"/>
          </a:xfrm>
        </p:grpSpPr>
        <p:sp>
          <p:nvSpPr>
            <p:cNvPr id="10" name="Freeform 10"/>
            <p:cNvSpPr/>
            <p:nvPr/>
          </p:nvSpPr>
          <p:spPr>
            <a:xfrm>
              <a:off x="0" y="0"/>
              <a:ext cx="11534231" cy="8072680"/>
            </a:xfrm>
            <a:custGeom>
              <a:avLst/>
              <a:gdLst/>
              <a:ahLst/>
              <a:cxnLst/>
              <a:rect l="l" t="t" r="r" b="b"/>
              <a:pathLst>
                <a:path w="11534231" h="8072680">
                  <a:moveTo>
                    <a:pt x="0" y="0"/>
                  </a:moveTo>
                  <a:lnTo>
                    <a:pt x="11534231" y="0"/>
                  </a:lnTo>
                  <a:lnTo>
                    <a:pt x="11534231" y="8072680"/>
                  </a:lnTo>
                  <a:lnTo>
                    <a:pt x="0" y="8072680"/>
                  </a:lnTo>
                  <a:lnTo>
                    <a:pt x="0" y="0"/>
                  </a:lnTo>
                  <a:close/>
                </a:path>
              </a:pathLst>
            </a:custGeom>
            <a:blipFill>
              <a:blip r:embed="rId6"/>
              <a:stretch>
                <a:fillRect/>
              </a:stretch>
            </a:blipFill>
          </p:spPr>
        </p:sp>
      </p:grpSp>
      <p:grpSp>
        <p:nvGrpSpPr>
          <p:cNvPr id="11" name="Group 11"/>
          <p:cNvGrpSpPr/>
          <p:nvPr/>
        </p:nvGrpSpPr>
        <p:grpSpPr>
          <a:xfrm>
            <a:off x="12322370" y="-1045462"/>
            <a:ext cx="5447830" cy="6420248"/>
            <a:chOff x="0" y="0"/>
            <a:chExt cx="7263774" cy="8560331"/>
          </a:xfrm>
        </p:grpSpPr>
        <p:sp>
          <p:nvSpPr>
            <p:cNvPr id="12" name="Freeform 12"/>
            <p:cNvSpPr/>
            <p:nvPr/>
          </p:nvSpPr>
          <p:spPr>
            <a:xfrm>
              <a:off x="0" y="0"/>
              <a:ext cx="7263774" cy="8560331"/>
            </a:xfrm>
            <a:custGeom>
              <a:avLst/>
              <a:gdLst/>
              <a:ahLst/>
              <a:cxnLst/>
              <a:rect l="l" t="t" r="r" b="b"/>
              <a:pathLst>
                <a:path w="7263774" h="8560331">
                  <a:moveTo>
                    <a:pt x="0" y="0"/>
                  </a:moveTo>
                  <a:lnTo>
                    <a:pt x="7263774" y="0"/>
                  </a:lnTo>
                  <a:lnTo>
                    <a:pt x="7263774" y="8560331"/>
                  </a:lnTo>
                  <a:lnTo>
                    <a:pt x="0" y="8560331"/>
                  </a:lnTo>
                  <a:lnTo>
                    <a:pt x="0" y="0"/>
                  </a:lnTo>
                  <a:close/>
                </a:path>
              </a:pathLst>
            </a:custGeom>
            <a:blipFill>
              <a:blip r:embed="rId7"/>
              <a:stretch>
                <a:fillRect/>
              </a:stretch>
            </a:blipFill>
          </p:spPr>
        </p:sp>
      </p:gr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5377B"/>
        </a:solidFill>
        <a:effectLst/>
      </p:bgPr>
    </p:bg>
    <p:spTree>
      <p:nvGrpSpPr>
        <p:cNvPr id="1" name=""/>
        <p:cNvGrpSpPr/>
        <p:nvPr/>
      </p:nvGrpSpPr>
      <p:grpSpPr>
        <a:xfrm>
          <a:off x="0" y="0"/>
          <a:ext cx="0" cy="0"/>
          <a:chOff x="0" y="0"/>
          <a:chExt cx="0" cy="0"/>
        </a:xfrm>
      </p:grpSpPr>
      <p:sp>
        <p:nvSpPr>
          <p:cNvPr id="2" name="Freeform 2"/>
          <p:cNvSpPr/>
          <p:nvPr/>
        </p:nvSpPr>
        <p:spPr>
          <a:xfrm>
            <a:off x="15588637" y="6975452"/>
            <a:ext cx="3115009" cy="3146474"/>
          </a:xfrm>
          <a:custGeom>
            <a:avLst/>
            <a:gdLst/>
            <a:ahLst/>
            <a:cxnLst/>
            <a:rect l="l" t="t" r="r" b="b"/>
            <a:pathLst>
              <a:path w="3115009" h="3146474">
                <a:moveTo>
                  <a:pt x="0" y="0"/>
                </a:moveTo>
                <a:lnTo>
                  <a:pt x="3115010" y="0"/>
                </a:lnTo>
                <a:lnTo>
                  <a:pt x="3115010" y="3146474"/>
                </a:lnTo>
                <a:lnTo>
                  <a:pt x="0" y="314647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1028700"/>
            <a:ext cx="379988" cy="2617263"/>
            <a:chOff x="0" y="0"/>
            <a:chExt cx="456409" cy="3143629"/>
          </a:xfrm>
        </p:grpSpPr>
        <p:sp>
          <p:nvSpPr>
            <p:cNvPr id="4" name="Freeform 4"/>
            <p:cNvSpPr/>
            <p:nvPr/>
          </p:nvSpPr>
          <p:spPr>
            <a:xfrm>
              <a:off x="0" y="0"/>
              <a:ext cx="456409" cy="3143629"/>
            </a:xfrm>
            <a:custGeom>
              <a:avLst/>
              <a:gdLst/>
              <a:ahLst/>
              <a:cxnLst/>
              <a:rect l="l" t="t" r="r" b="b"/>
              <a:pathLst>
                <a:path w="456409" h="3143629">
                  <a:moveTo>
                    <a:pt x="0" y="0"/>
                  </a:moveTo>
                  <a:lnTo>
                    <a:pt x="456409" y="0"/>
                  </a:lnTo>
                  <a:lnTo>
                    <a:pt x="456409" y="3143629"/>
                  </a:lnTo>
                  <a:lnTo>
                    <a:pt x="0" y="3143629"/>
                  </a:lnTo>
                  <a:close/>
                </a:path>
              </a:pathLst>
            </a:custGeom>
            <a:solidFill>
              <a:srgbClr val="5CB6F9"/>
            </a:solidFill>
          </p:spPr>
        </p:sp>
      </p:grpSp>
      <p:sp>
        <p:nvSpPr>
          <p:cNvPr id="5" name="Freeform 5"/>
          <p:cNvSpPr/>
          <p:nvPr/>
        </p:nvSpPr>
        <p:spPr>
          <a:xfrm>
            <a:off x="0" y="19622"/>
            <a:ext cx="1563687" cy="606148"/>
          </a:xfrm>
          <a:custGeom>
            <a:avLst/>
            <a:gdLst/>
            <a:ahLst/>
            <a:cxnLst/>
            <a:rect l="l" t="t" r="r" b="b"/>
            <a:pathLst>
              <a:path w="1563687" h="606148">
                <a:moveTo>
                  <a:pt x="0" y="0"/>
                </a:moveTo>
                <a:lnTo>
                  <a:pt x="1563687" y="0"/>
                </a:lnTo>
                <a:lnTo>
                  <a:pt x="1563687" y="606149"/>
                </a:lnTo>
                <a:lnTo>
                  <a:pt x="0" y="606149"/>
                </a:lnTo>
                <a:lnTo>
                  <a:pt x="0" y="0"/>
                </a:lnTo>
                <a:close/>
              </a:path>
            </a:pathLst>
          </a:custGeom>
          <a:blipFill>
            <a:blip r:embed="rId4"/>
            <a:stretch>
              <a:fillRect/>
            </a:stretch>
          </a:blipFill>
        </p:spPr>
      </p:sp>
      <p:sp>
        <p:nvSpPr>
          <p:cNvPr id="6" name="Freeform 6"/>
          <p:cNvSpPr/>
          <p:nvPr/>
        </p:nvSpPr>
        <p:spPr>
          <a:xfrm>
            <a:off x="-107347" y="6975452"/>
            <a:ext cx="3115009" cy="3146474"/>
          </a:xfrm>
          <a:custGeom>
            <a:avLst/>
            <a:gdLst/>
            <a:ahLst/>
            <a:cxnLst/>
            <a:rect l="l" t="t" r="r" b="b"/>
            <a:pathLst>
              <a:path w="3115009" h="3146474">
                <a:moveTo>
                  <a:pt x="0" y="0"/>
                </a:moveTo>
                <a:lnTo>
                  <a:pt x="3115009" y="0"/>
                </a:lnTo>
                <a:lnTo>
                  <a:pt x="3115009" y="3146474"/>
                </a:lnTo>
                <a:lnTo>
                  <a:pt x="0" y="314647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7" name="Group 7"/>
          <p:cNvGrpSpPr/>
          <p:nvPr/>
        </p:nvGrpSpPr>
        <p:grpSpPr>
          <a:xfrm>
            <a:off x="2288761" y="1294247"/>
            <a:ext cx="14334958" cy="9187434"/>
            <a:chOff x="0" y="0"/>
            <a:chExt cx="19113277" cy="12249912"/>
          </a:xfrm>
        </p:grpSpPr>
        <p:sp>
          <p:nvSpPr>
            <p:cNvPr id="8" name="Freeform 8"/>
            <p:cNvSpPr/>
            <p:nvPr/>
          </p:nvSpPr>
          <p:spPr>
            <a:xfrm>
              <a:off x="0" y="0"/>
              <a:ext cx="19113277" cy="12249912"/>
            </a:xfrm>
            <a:custGeom>
              <a:avLst/>
              <a:gdLst/>
              <a:ahLst/>
              <a:cxnLst/>
              <a:rect l="l" t="t" r="r" b="b"/>
              <a:pathLst>
                <a:path w="19113277" h="12249912">
                  <a:moveTo>
                    <a:pt x="0" y="0"/>
                  </a:moveTo>
                  <a:lnTo>
                    <a:pt x="19113277" y="0"/>
                  </a:lnTo>
                  <a:lnTo>
                    <a:pt x="19113277" y="12249912"/>
                  </a:lnTo>
                  <a:lnTo>
                    <a:pt x="0" y="12249912"/>
                  </a:lnTo>
                  <a:lnTo>
                    <a:pt x="0" y="0"/>
                  </a:lnTo>
                  <a:close/>
                </a:path>
              </a:pathLst>
            </a:custGeom>
            <a:blipFill>
              <a:blip r:embed="rId5"/>
              <a:stretch>
                <a:fillRect/>
              </a:stretch>
            </a:blipFill>
          </p:spPr>
        </p:sp>
      </p:grpSp>
      <p:grpSp>
        <p:nvGrpSpPr>
          <p:cNvPr id="9" name="Group 9"/>
          <p:cNvGrpSpPr/>
          <p:nvPr/>
        </p:nvGrpSpPr>
        <p:grpSpPr>
          <a:xfrm>
            <a:off x="3244145" y="4594576"/>
            <a:ext cx="1701534" cy="3954113"/>
            <a:chOff x="0" y="0"/>
            <a:chExt cx="448141" cy="1041413"/>
          </a:xfrm>
        </p:grpSpPr>
        <p:sp>
          <p:nvSpPr>
            <p:cNvPr id="10" name="Freeform 10"/>
            <p:cNvSpPr/>
            <p:nvPr/>
          </p:nvSpPr>
          <p:spPr>
            <a:xfrm>
              <a:off x="0" y="0"/>
              <a:ext cx="448141" cy="1041413"/>
            </a:xfrm>
            <a:custGeom>
              <a:avLst/>
              <a:gdLst/>
              <a:ahLst/>
              <a:cxnLst/>
              <a:rect l="l" t="t" r="r" b="b"/>
              <a:pathLst>
                <a:path w="448141" h="1041413">
                  <a:moveTo>
                    <a:pt x="224070" y="0"/>
                  </a:moveTo>
                  <a:lnTo>
                    <a:pt x="224070" y="0"/>
                  </a:lnTo>
                  <a:cubicBezTo>
                    <a:pt x="283497" y="0"/>
                    <a:pt x="340491" y="23607"/>
                    <a:pt x="382512" y="65629"/>
                  </a:cubicBezTo>
                  <a:cubicBezTo>
                    <a:pt x="424533" y="107650"/>
                    <a:pt x="448141" y="164643"/>
                    <a:pt x="448141" y="224070"/>
                  </a:cubicBezTo>
                  <a:lnTo>
                    <a:pt x="448141" y="817342"/>
                  </a:lnTo>
                  <a:cubicBezTo>
                    <a:pt x="448141" y="941093"/>
                    <a:pt x="347821" y="1041413"/>
                    <a:pt x="224070" y="1041413"/>
                  </a:cubicBezTo>
                  <a:lnTo>
                    <a:pt x="224070" y="1041413"/>
                  </a:lnTo>
                  <a:cubicBezTo>
                    <a:pt x="100320" y="1041413"/>
                    <a:pt x="0" y="941093"/>
                    <a:pt x="0" y="817342"/>
                  </a:cubicBezTo>
                  <a:lnTo>
                    <a:pt x="0" y="224070"/>
                  </a:lnTo>
                  <a:cubicBezTo>
                    <a:pt x="0" y="100320"/>
                    <a:pt x="100320" y="0"/>
                    <a:pt x="224070" y="0"/>
                  </a:cubicBezTo>
                  <a:close/>
                </a:path>
              </a:pathLst>
            </a:custGeom>
            <a:solidFill>
              <a:srgbClr val="000000">
                <a:alpha val="0"/>
              </a:srgbClr>
            </a:solidFill>
            <a:ln w="66675" cap="rnd">
              <a:solidFill>
                <a:srgbClr val="FF3131"/>
              </a:solidFill>
              <a:prstDash val="solid"/>
              <a:round/>
            </a:ln>
          </p:spPr>
        </p:sp>
        <p:sp>
          <p:nvSpPr>
            <p:cNvPr id="11" name="TextBox 11"/>
            <p:cNvSpPr txBox="1"/>
            <p:nvPr/>
          </p:nvSpPr>
          <p:spPr>
            <a:xfrm>
              <a:off x="0" y="-114300"/>
              <a:ext cx="448141" cy="1155713"/>
            </a:xfrm>
            <a:prstGeom prst="rect">
              <a:avLst/>
            </a:prstGeom>
          </p:spPr>
          <p:txBody>
            <a:bodyPr lIns="50800" tIns="50800" rIns="50800" bIns="50800" rtlCol="0" anchor="ctr"/>
            <a:lstStyle/>
            <a:p>
              <a:pPr algn="ctr">
                <a:lnSpc>
                  <a:spcPts val="3459"/>
                </a:lnSpc>
              </a:pPr>
              <a:endParaRPr/>
            </a:p>
          </p:txBody>
        </p:sp>
      </p:grpSp>
      <p:sp>
        <p:nvSpPr>
          <p:cNvPr id="12" name="TextBox 12"/>
          <p:cNvSpPr txBox="1"/>
          <p:nvPr/>
        </p:nvSpPr>
        <p:spPr>
          <a:xfrm>
            <a:off x="2566986" y="322697"/>
            <a:ext cx="14216862" cy="971550"/>
          </a:xfrm>
          <a:prstGeom prst="rect">
            <a:avLst/>
          </a:prstGeom>
        </p:spPr>
        <p:txBody>
          <a:bodyPr lIns="0" tIns="0" rIns="0" bIns="0" rtlCol="0" anchor="t">
            <a:spAutoFit/>
          </a:bodyPr>
          <a:lstStyle/>
          <a:p>
            <a:pPr algn="l">
              <a:lnSpc>
                <a:spcPts val="7679"/>
              </a:lnSpc>
            </a:pPr>
            <a:r>
              <a:rPr lang="en-US" sz="6399" b="1">
                <a:solidFill>
                  <a:srgbClr val="F4F6FC"/>
                </a:solidFill>
                <a:latin typeface="HK Grotesk Bold"/>
                <a:ea typeface="HK Grotesk Bold"/>
                <a:cs typeface="HK Grotesk Bold"/>
                <a:sym typeface="HK Grotesk Bold"/>
              </a:rPr>
              <a:t>ДИГИТАЛНАТА СРЕДА MOODLE НБУ</a:t>
            </a:r>
          </a:p>
        </p:txBody>
      </p:sp>
      <p:grpSp>
        <p:nvGrpSpPr>
          <p:cNvPr id="13" name="Group 13"/>
          <p:cNvGrpSpPr/>
          <p:nvPr/>
        </p:nvGrpSpPr>
        <p:grpSpPr>
          <a:xfrm>
            <a:off x="13553918" y="5433837"/>
            <a:ext cx="1917648" cy="1541616"/>
            <a:chOff x="0" y="0"/>
            <a:chExt cx="505060" cy="406022"/>
          </a:xfrm>
        </p:grpSpPr>
        <p:sp>
          <p:nvSpPr>
            <p:cNvPr id="14" name="Freeform 14"/>
            <p:cNvSpPr/>
            <p:nvPr/>
          </p:nvSpPr>
          <p:spPr>
            <a:xfrm>
              <a:off x="0" y="0"/>
              <a:ext cx="505060" cy="406022"/>
            </a:xfrm>
            <a:custGeom>
              <a:avLst/>
              <a:gdLst/>
              <a:ahLst/>
              <a:cxnLst/>
              <a:rect l="l" t="t" r="r" b="b"/>
              <a:pathLst>
                <a:path w="505060" h="406022">
                  <a:moveTo>
                    <a:pt x="203011" y="0"/>
                  </a:moveTo>
                  <a:lnTo>
                    <a:pt x="302048" y="0"/>
                  </a:lnTo>
                  <a:cubicBezTo>
                    <a:pt x="414168" y="0"/>
                    <a:pt x="505060" y="90891"/>
                    <a:pt x="505060" y="203011"/>
                  </a:cubicBezTo>
                  <a:lnTo>
                    <a:pt x="505060" y="203011"/>
                  </a:lnTo>
                  <a:cubicBezTo>
                    <a:pt x="505060" y="315131"/>
                    <a:pt x="414168" y="406022"/>
                    <a:pt x="302048" y="406022"/>
                  </a:cubicBezTo>
                  <a:lnTo>
                    <a:pt x="203011" y="406022"/>
                  </a:lnTo>
                  <a:cubicBezTo>
                    <a:pt x="90891" y="406022"/>
                    <a:pt x="0" y="315131"/>
                    <a:pt x="0" y="203011"/>
                  </a:cubicBezTo>
                  <a:lnTo>
                    <a:pt x="0" y="203011"/>
                  </a:lnTo>
                  <a:cubicBezTo>
                    <a:pt x="0" y="90891"/>
                    <a:pt x="90891" y="0"/>
                    <a:pt x="203011" y="0"/>
                  </a:cubicBezTo>
                  <a:close/>
                </a:path>
              </a:pathLst>
            </a:custGeom>
            <a:solidFill>
              <a:srgbClr val="000000">
                <a:alpha val="0"/>
              </a:srgbClr>
            </a:solidFill>
            <a:ln w="66675" cap="rnd">
              <a:solidFill>
                <a:srgbClr val="FF3131"/>
              </a:solidFill>
              <a:prstDash val="solid"/>
              <a:round/>
            </a:ln>
          </p:spPr>
        </p:sp>
        <p:sp>
          <p:nvSpPr>
            <p:cNvPr id="15" name="TextBox 15"/>
            <p:cNvSpPr txBox="1"/>
            <p:nvPr/>
          </p:nvSpPr>
          <p:spPr>
            <a:xfrm>
              <a:off x="0" y="-114300"/>
              <a:ext cx="505060" cy="520322"/>
            </a:xfrm>
            <a:prstGeom prst="rect">
              <a:avLst/>
            </a:prstGeom>
          </p:spPr>
          <p:txBody>
            <a:bodyPr lIns="50800" tIns="50800" rIns="50800" bIns="50800" rtlCol="0" anchor="ctr"/>
            <a:lstStyle/>
            <a:p>
              <a:pPr algn="ctr">
                <a:lnSpc>
                  <a:spcPts val="3459"/>
                </a:lnSpc>
              </a:pPr>
              <a:endParaRPr/>
            </a:p>
          </p:txBody>
        </p:sp>
      </p:gr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5377B"/>
        </a:solidFill>
        <a:effectLst/>
      </p:bgPr>
    </p:bg>
    <p:spTree>
      <p:nvGrpSpPr>
        <p:cNvPr id="1" name=""/>
        <p:cNvGrpSpPr/>
        <p:nvPr/>
      </p:nvGrpSpPr>
      <p:grpSpPr>
        <a:xfrm>
          <a:off x="0" y="0"/>
          <a:ext cx="0" cy="0"/>
          <a:chOff x="0" y="0"/>
          <a:chExt cx="0" cy="0"/>
        </a:xfrm>
      </p:grpSpPr>
      <p:sp>
        <p:nvSpPr>
          <p:cNvPr id="2" name="Freeform 2"/>
          <p:cNvSpPr/>
          <p:nvPr/>
        </p:nvSpPr>
        <p:spPr>
          <a:xfrm>
            <a:off x="-528805" y="1365203"/>
            <a:ext cx="3115009" cy="3146474"/>
          </a:xfrm>
          <a:custGeom>
            <a:avLst/>
            <a:gdLst/>
            <a:ahLst/>
            <a:cxnLst/>
            <a:rect l="l" t="t" r="r" b="b"/>
            <a:pathLst>
              <a:path w="3115009" h="3146474">
                <a:moveTo>
                  <a:pt x="0" y="0"/>
                </a:moveTo>
                <a:lnTo>
                  <a:pt x="3115010" y="0"/>
                </a:lnTo>
                <a:lnTo>
                  <a:pt x="3115010" y="3146474"/>
                </a:lnTo>
                <a:lnTo>
                  <a:pt x="0" y="314647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0" y="19622"/>
            <a:ext cx="1563687" cy="606148"/>
          </a:xfrm>
          <a:custGeom>
            <a:avLst/>
            <a:gdLst/>
            <a:ahLst/>
            <a:cxnLst/>
            <a:rect l="l" t="t" r="r" b="b"/>
            <a:pathLst>
              <a:path w="1563687" h="606148">
                <a:moveTo>
                  <a:pt x="0" y="0"/>
                </a:moveTo>
                <a:lnTo>
                  <a:pt x="1563687" y="0"/>
                </a:lnTo>
                <a:lnTo>
                  <a:pt x="1563687" y="606149"/>
                </a:lnTo>
                <a:lnTo>
                  <a:pt x="0" y="606149"/>
                </a:lnTo>
                <a:lnTo>
                  <a:pt x="0" y="0"/>
                </a:lnTo>
                <a:close/>
              </a:path>
            </a:pathLst>
          </a:custGeom>
          <a:blipFill>
            <a:blip r:embed="rId4"/>
            <a:stretch>
              <a:fillRect/>
            </a:stretch>
          </a:blipFill>
        </p:spPr>
      </p:sp>
      <p:sp>
        <p:nvSpPr>
          <p:cNvPr id="4" name="Freeform 4"/>
          <p:cNvSpPr/>
          <p:nvPr/>
        </p:nvSpPr>
        <p:spPr>
          <a:xfrm>
            <a:off x="13123533" y="416328"/>
            <a:ext cx="5378255" cy="3583263"/>
          </a:xfrm>
          <a:custGeom>
            <a:avLst/>
            <a:gdLst/>
            <a:ahLst/>
            <a:cxnLst/>
            <a:rect l="l" t="t" r="r" b="b"/>
            <a:pathLst>
              <a:path w="5378255" h="3583263">
                <a:moveTo>
                  <a:pt x="0" y="0"/>
                </a:moveTo>
                <a:lnTo>
                  <a:pt x="5378255" y="0"/>
                </a:lnTo>
                <a:lnTo>
                  <a:pt x="5378255" y="3583262"/>
                </a:lnTo>
                <a:lnTo>
                  <a:pt x="0" y="3583262"/>
                </a:lnTo>
                <a:lnTo>
                  <a:pt x="0" y="0"/>
                </a:lnTo>
                <a:close/>
              </a:path>
            </a:pathLst>
          </a:custGeom>
          <a:blipFill>
            <a:blip r:embed="rId5"/>
            <a:stretch>
              <a:fillRect/>
            </a:stretch>
          </a:blipFill>
        </p:spPr>
      </p:sp>
      <p:sp>
        <p:nvSpPr>
          <p:cNvPr id="5" name="Freeform 5"/>
          <p:cNvSpPr/>
          <p:nvPr/>
        </p:nvSpPr>
        <p:spPr>
          <a:xfrm rot="-1030927">
            <a:off x="1131659" y="3423214"/>
            <a:ext cx="4076384" cy="5151828"/>
          </a:xfrm>
          <a:custGeom>
            <a:avLst/>
            <a:gdLst/>
            <a:ahLst/>
            <a:cxnLst/>
            <a:rect l="l" t="t" r="r" b="b"/>
            <a:pathLst>
              <a:path w="4076384" h="5151828">
                <a:moveTo>
                  <a:pt x="0" y="0"/>
                </a:moveTo>
                <a:lnTo>
                  <a:pt x="4076384" y="0"/>
                </a:lnTo>
                <a:lnTo>
                  <a:pt x="4076384" y="5151827"/>
                </a:lnTo>
                <a:lnTo>
                  <a:pt x="0" y="5151827"/>
                </a:lnTo>
                <a:lnTo>
                  <a:pt x="0" y="0"/>
                </a:lnTo>
                <a:close/>
              </a:path>
            </a:pathLst>
          </a:custGeom>
          <a:blipFill>
            <a:blip r:embed="rId6"/>
            <a:stretch>
              <a:fillRect/>
            </a:stretch>
          </a:blipFill>
        </p:spPr>
      </p:sp>
      <p:sp>
        <p:nvSpPr>
          <p:cNvPr id="6" name="Freeform 6"/>
          <p:cNvSpPr/>
          <p:nvPr/>
        </p:nvSpPr>
        <p:spPr>
          <a:xfrm rot="868683">
            <a:off x="4262286" y="6455704"/>
            <a:ext cx="1326800" cy="2480000"/>
          </a:xfrm>
          <a:custGeom>
            <a:avLst/>
            <a:gdLst/>
            <a:ahLst/>
            <a:cxnLst/>
            <a:rect l="l" t="t" r="r" b="b"/>
            <a:pathLst>
              <a:path w="1326800" h="2480000">
                <a:moveTo>
                  <a:pt x="0" y="0"/>
                </a:moveTo>
                <a:lnTo>
                  <a:pt x="1326800" y="0"/>
                </a:lnTo>
                <a:lnTo>
                  <a:pt x="1326800" y="2480000"/>
                </a:lnTo>
                <a:lnTo>
                  <a:pt x="0" y="2480000"/>
                </a:lnTo>
                <a:lnTo>
                  <a:pt x="0" y="0"/>
                </a:lnTo>
                <a:close/>
              </a:path>
            </a:pathLst>
          </a:custGeom>
          <a:blipFill>
            <a:blip r:embed="rId7"/>
            <a:stretch>
              <a:fillRect/>
            </a:stretch>
          </a:blipFill>
        </p:spPr>
      </p:sp>
      <p:sp>
        <p:nvSpPr>
          <p:cNvPr id="7" name="Freeform 7"/>
          <p:cNvSpPr/>
          <p:nvPr/>
        </p:nvSpPr>
        <p:spPr>
          <a:xfrm>
            <a:off x="6071921" y="3769032"/>
            <a:ext cx="5913637" cy="3976921"/>
          </a:xfrm>
          <a:custGeom>
            <a:avLst/>
            <a:gdLst/>
            <a:ahLst/>
            <a:cxnLst/>
            <a:rect l="l" t="t" r="r" b="b"/>
            <a:pathLst>
              <a:path w="5913637" h="3976921">
                <a:moveTo>
                  <a:pt x="0" y="0"/>
                </a:moveTo>
                <a:lnTo>
                  <a:pt x="5913637" y="0"/>
                </a:lnTo>
                <a:lnTo>
                  <a:pt x="5913637" y="3976921"/>
                </a:lnTo>
                <a:lnTo>
                  <a:pt x="0" y="3976921"/>
                </a:lnTo>
                <a:lnTo>
                  <a:pt x="0" y="0"/>
                </a:lnTo>
                <a:close/>
              </a:path>
            </a:pathLst>
          </a:custGeom>
          <a:blipFill>
            <a:blip r:embed="rId8"/>
            <a:stretch>
              <a:fillRect/>
            </a:stretch>
          </a:blipFill>
        </p:spPr>
      </p:sp>
      <p:sp>
        <p:nvSpPr>
          <p:cNvPr id="8" name="Freeform 8"/>
          <p:cNvSpPr/>
          <p:nvPr/>
        </p:nvSpPr>
        <p:spPr>
          <a:xfrm>
            <a:off x="12405619" y="3769032"/>
            <a:ext cx="5660067" cy="3926672"/>
          </a:xfrm>
          <a:custGeom>
            <a:avLst/>
            <a:gdLst/>
            <a:ahLst/>
            <a:cxnLst/>
            <a:rect l="l" t="t" r="r" b="b"/>
            <a:pathLst>
              <a:path w="5660067" h="3926672">
                <a:moveTo>
                  <a:pt x="0" y="0"/>
                </a:moveTo>
                <a:lnTo>
                  <a:pt x="5660067" y="0"/>
                </a:lnTo>
                <a:lnTo>
                  <a:pt x="5660067" y="3926672"/>
                </a:lnTo>
                <a:lnTo>
                  <a:pt x="0" y="3926672"/>
                </a:lnTo>
                <a:lnTo>
                  <a:pt x="0" y="0"/>
                </a:lnTo>
                <a:close/>
              </a:path>
            </a:pathLst>
          </a:custGeom>
          <a:blipFill>
            <a:blip r:embed="rId9"/>
            <a:stretch>
              <a:fillRect/>
            </a:stretch>
          </a:blipFill>
        </p:spPr>
      </p:sp>
      <p:sp>
        <p:nvSpPr>
          <p:cNvPr id="9" name="TextBox 9"/>
          <p:cNvSpPr txBox="1"/>
          <p:nvPr/>
        </p:nvSpPr>
        <p:spPr>
          <a:xfrm>
            <a:off x="836171" y="8947882"/>
            <a:ext cx="4192429" cy="855980"/>
          </a:xfrm>
          <a:prstGeom prst="rect">
            <a:avLst/>
          </a:prstGeom>
        </p:spPr>
        <p:txBody>
          <a:bodyPr lIns="0" tIns="0" rIns="0" bIns="0" rtlCol="0" anchor="t">
            <a:spAutoFit/>
          </a:bodyPr>
          <a:lstStyle/>
          <a:p>
            <a:pPr algn="ctr">
              <a:lnSpc>
                <a:spcPts val="3459"/>
              </a:lnSpc>
            </a:pPr>
            <a:r>
              <a:rPr lang="en-US" sz="1999" b="1">
                <a:solidFill>
                  <a:srgbClr val="F4F6FC"/>
                </a:solidFill>
                <a:latin typeface="HK Grotesk Medium"/>
                <a:ea typeface="HK Grotesk Medium"/>
                <a:cs typeface="HK Grotesk Medium"/>
                <a:sym typeface="HK Grotesk Medium"/>
              </a:rPr>
              <a:t>ПЪТЕВОДИТЕЛ НА БИБЛИОТЕКАТА НА НБУ</a:t>
            </a:r>
          </a:p>
        </p:txBody>
      </p:sp>
      <p:sp>
        <p:nvSpPr>
          <p:cNvPr id="10" name="TextBox 10"/>
          <p:cNvSpPr txBox="1"/>
          <p:nvPr/>
        </p:nvSpPr>
        <p:spPr>
          <a:xfrm>
            <a:off x="7232394" y="8206202"/>
            <a:ext cx="4111365" cy="855980"/>
          </a:xfrm>
          <a:prstGeom prst="rect">
            <a:avLst/>
          </a:prstGeom>
        </p:spPr>
        <p:txBody>
          <a:bodyPr lIns="0" tIns="0" rIns="0" bIns="0" rtlCol="0" anchor="t">
            <a:spAutoFit/>
          </a:bodyPr>
          <a:lstStyle/>
          <a:p>
            <a:pPr algn="ctr">
              <a:lnSpc>
                <a:spcPts val="3459"/>
              </a:lnSpc>
            </a:pPr>
            <a:r>
              <a:rPr lang="en-US" sz="1999" b="1">
                <a:solidFill>
                  <a:srgbClr val="F4F6FC"/>
                </a:solidFill>
                <a:latin typeface="HK Grotesk Medium"/>
                <a:ea typeface="HK Grotesk Medium"/>
                <a:cs typeface="HK Grotesk Medium"/>
                <a:sym typeface="HK Grotesk Medium"/>
              </a:rPr>
              <a:t>MOODLE ПОДКРЕПА ЗА СТУДЕНТИ С ДИСЛЕКСИЯ</a:t>
            </a:r>
          </a:p>
        </p:txBody>
      </p:sp>
      <p:sp>
        <p:nvSpPr>
          <p:cNvPr id="11" name="TextBox 11"/>
          <p:cNvSpPr txBox="1"/>
          <p:nvPr/>
        </p:nvSpPr>
        <p:spPr>
          <a:xfrm>
            <a:off x="13354055" y="8138892"/>
            <a:ext cx="4151168" cy="1294130"/>
          </a:xfrm>
          <a:prstGeom prst="rect">
            <a:avLst/>
          </a:prstGeom>
        </p:spPr>
        <p:txBody>
          <a:bodyPr lIns="0" tIns="0" rIns="0" bIns="0" rtlCol="0" anchor="t">
            <a:spAutoFit/>
          </a:bodyPr>
          <a:lstStyle/>
          <a:p>
            <a:pPr algn="ctr">
              <a:lnSpc>
                <a:spcPts val="3459"/>
              </a:lnSpc>
            </a:pPr>
            <a:r>
              <a:rPr lang="en-US" sz="1999" b="1">
                <a:solidFill>
                  <a:srgbClr val="F4F6FC"/>
                </a:solidFill>
                <a:latin typeface="HK Grotesk Medium"/>
                <a:ea typeface="HK Grotesk Medium"/>
                <a:cs typeface="HK Grotesk Medium"/>
                <a:sym typeface="HK Grotesk Medium"/>
              </a:rPr>
              <a:t>MOODLE ПОДКРЕПА ЗА ПРЕПОДАВАТЕЛИ НА СТУДЕНТИ С ДИСЛЕКСИЯ</a:t>
            </a:r>
          </a:p>
        </p:txBody>
      </p:sp>
      <p:sp>
        <p:nvSpPr>
          <p:cNvPr id="12" name="TextBox 12"/>
          <p:cNvSpPr txBox="1"/>
          <p:nvPr/>
        </p:nvSpPr>
        <p:spPr>
          <a:xfrm>
            <a:off x="1185257" y="322697"/>
            <a:ext cx="15478500" cy="1943100"/>
          </a:xfrm>
          <a:prstGeom prst="rect">
            <a:avLst/>
          </a:prstGeom>
        </p:spPr>
        <p:txBody>
          <a:bodyPr lIns="0" tIns="0" rIns="0" bIns="0" rtlCol="0" anchor="t">
            <a:spAutoFit/>
          </a:bodyPr>
          <a:lstStyle/>
          <a:p>
            <a:pPr algn="ctr">
              <a:lnSpc>
                <a:spcPts val="7679"/>
              </a:lnSpc>
            </a:pPr>
            <a:r>
              <a:rPr lang="en-US" sz="6399" b="1">
                <a:solidFill>
                  <a:srgbClr val="FFFFFF"/>
                </a:solidFill>
                <a:latin typeface="HK Grotesk Bold"/>
                <a:ea typeface="HK Grotesk Bold"/>
                <a:cs typeface="HK Grotesk Bold"/>
                <a:sym typeface="HK Grotesk Bold"/>
              </a:rPr>
              <a:t>ПРОГРАМА ЗА СТУДЕНТИ С ДИСЛЕКСИЯ /2004/</a:t>
            </a: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771" r="-17771"/>
            </a:stretch>
          </a:blipFill>
        </p:spPr>
      </p:sp>
      <p:sp>
        <p:nvSpPr>
          <p:cNvPr id="3" name="Freeform 3"/>
          <p:cNvSpPr/>
          <p:nvPr/>
        </p:nvSpPr>
        <p:spPr>
          <a:xfrm>
            <a:off x="0" y="19622"/>
            <a:ext cx="1563687" cy="606148"/>
          </a:xfrm>
          <a:custGeom>
            <a:avLst/>
            <a:gdLst/>
            <a:ahLst/>
            <a:cxnLst/>
            <a:rect l="l" t="t" r="r" b="b"/>
            <a:pathLst>
              <a:path w="1563687" h="606148">
                <a:moveTo>
                  <a:pt x="0" y="0"/>
                </a:moveTo>
                <a:lnTo>
                  <a:pt x="1563687" y="0"/>
                </a:lnTo>
                <a:lnTo>
                  <a:pt x="1563687" y="606149"/>
                </a:lnTo>
                <a:lnTo>
                  <a:pt x="0" y="606149"/>
                </a:lnTo>
                <a:lnTo>
                  <a:pt x="0" y="0"/>
                </a:lnTo>
                <a:close/>
              </a:path>
            </a:pathLst>
          </a:custGeom>
          <a:blipFill>
            <a:blip r:embed="rId3"/>
            <a:stretch>
              <a:fillRect/>
            </a:stretch>
          </a:blipFill>
        </p:spPr>
      </p:sp>
      <p:sp>
        <p:nvSpPr>
          <p:cNvPr id="4" name="TextBox 4"/>
          <p:cNvSpPr txBox="1"/>
          <p:nvPr/>
        </p:nvSpPr>
        <p:spPr>
          <a:xfrm>
            <a:off x="2731417" y="904875"/>
            <a:ext cx="13031093" cy="1094740"/>
          </a:xfrm>
          <a:prstGeom prst="rect">
            <a:avLst/>
          </a:prstGeom>
        </p:spPr>
        <p:txBody>
          <a:bodyPr lIns="0" tIns="0" rIns="0" bIns="0" rtlCol="0" anchor="t">
            <a:spAutoFit/>
          </a:bodyPr>
          <a:lstStyle/>
          <a:p>
            <a:pPr algn="ctr">
              <a:lnSpc>
                <a:spcPts val="8959"/>
              </a:lnSpc>
            </a:pPr>
            <a:r>
              <a:rPr lang="en-US" sz="6399" b="1">
                <a:solidFill>
                  <a:srgbClr val="F4F6FC"/>
                </a:solidFill>
                <a:latin typeface="Canva Sans Bold"/>
                <a:ea typeface="Canva Sans Bold"/>
                <a:cs typeface="Canva Sans Bold"/>
                <a:sym typeface="Canva Sans Bold"/>
              </a:rPr>
              <a:t>БИБЛИОТЕЧНА ОБЕЗПЕЧЕНОСТ</a:t>
            </a: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5377B"/>
        </a:solidFill>
        <a:effectLst/>
      </p:bgPr>
    </p:bg>
    <p:spTree>
      <p:nvGrpSpPr>
        <p:cNvPr id="1" name=""/>
        <p:cNvGrpSpPr/>
        <p:nvPr/>
      </p:nvGrpSpPr>
      <p:grpSpPr>
        <a:xfrm>
          <a:off x="0" y="0"/>
          <a:ext cx="0" cy="0"/>
          <a:chOff x="0" y="0"/>
          <a:chExt cx="0" cy="0"/>
        </a:xfrm>
      </p:grpSpPr>
      <p:sp>
        <p:nvSpPr>
          <p:cNvPr id="2" name="Freeform 2"/>
          <p:cNvSpPr/>
          <p:nvPr/>
        </p:nvSpPr>
        <p:spPr>
          <a:xfrm>
            <a:off x="0" y="7140526"/>
            <a:ext cx="3115009" cy="3146474"/>
          </a:xfrm>
          <a:custGeom>
            <a:avLst/>
            <a:gdLst/>
            <a:ahLst/>
            <a:cxnLst/>
            <a:rect l="l" t="t" r="r" b="b"/>
            <a:pathLst>
              <a:path w="3115009" h="3146474">
                <a:moveTo>
                  <a:pt x="0" y="0"/>
                </a:moveTo>
                <a:lnTo>
                  <a:pt x="3115009" y="0"/>
                </a:lnTo>
                <a:lnTo>
                  <a:pt x="3115009" y="3146474"/>
                </a:lnTo>
                <a:lnTo>
                  <a:pt x="0" y="314647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1028700"/>
            <a:ext cx="379988" cy="2617263"/>
            <a:chOff x="0" y="0"/>
            <a:chExt cx="456409" cy="3143629"/>
          </a:xfrm>
        </p:grpSpPr>
        <p:sp>
          <p:nvSpPr>
            <p:cNvPr id="4" name="Freeform 4"/>
            <p:cNvSpPr/>
            <p:nvPr/>
          </p:nvSpPr>
          <p:spPr>
            <a:xfrm>
              <a:off x="0" y="0"/>
              <a:ext cx="456409" cy="3143629"/>
            </a:xfrm>
            <a:custGeom>
              <a:avLst/>
              <a:gdLst/>
              <a:ahLst/>
              <a:cxnLst/>
              <a:rect l="l" t="t" r="r" b="b"/>
              <a:pathLst>
                <a:path w="456409" h="3143629">
                  <a:moveTo>
                    <a:pt x="0" y="0"/>
                  </a:moveTo>
                  <a:lnTo>
                    <a:pt x="456409" y="0"/>
                  </a:lnTo>
                  <a:lnTo>
                    <a:pt x="456409" y="3143629"/>
                  </a:lnTo>
                  <a:lnTo>
                    <a:pt x="0" y="3143629"/>
                  </a:lnTo>
                  <a:close/>
                </a:path>
              </a:pathLst>
            </a:custGeom>
            <a:solidFill>
              <a:srgbClr val="5CB6F9"/>
            </a:solidFill>
          </p:spPr>
        </p:sp>
      </p:grpSp>
      <p:sp>
        <p:nvSpPr>
          <p:cNvPr id="5" name="Freeform 5"/>
          <p:cNvSpPr/>
          <p:nvPr/>
        </p:nvSpPr>
        <p:spPr>
          <a:xfrm>
            <a:off x="0" y="19622"/>
            <a:ext cx="1563687" cy="606148"/>
          </a:xfrm>
          <a:custGeom>
            <a:avLst/>
            <a:gdLst/>
            <a:ahLst/>
            <a:cxnLst/>
            <a:rect l="l" t="t" r="r" b="b"/>
            <a:pathLst>
              <a:path w="1563687" h="606148">
                <a:moveTo>
                  <a:pt x="0" y="0"/>
                </a:moveTo>
                <a:lnTo>
                  <a:pt x="1563687" y="0"/>
                </a:lnTo>
                <a:lnTo>
                  <a:pt x="1563687" y="606149"/>
                </a:lnTo>
                <a:lnTo>
                  <a:pt x="0" y="606149"/>
                </a:lnTo>
                <a:lnTo>
                  <a:pt x="0" y="0"/>
                </a:lnTo>
                <a:close/>
              </a:path>
            </a:pathLst>
          </a:custGeom>
          <a:blipFill>
            <a:blip r:embed="rId4"/>
            <a:stretch>
              <a:fillRect/>
            </a:stretch>
          </a:blipFill>
        </p:spPr>
      </p:sp>
      <p:grpSp>
        <p:nvGrpSpPr>
          <p:cNvPr id="6" name="Group 6"/>
          <p:cNvGrpSpPr/>
          <p:nvPr/>
        </p:nvGrpSpPr>
        <p:grpSpPr>
          <a:xfrm>
            <a:off x="2625150" y="193317"/>
            <a:ext cx="13222526" cy="9900366"/>
            <a:chOff x="0" y="0"/>
            <a:chExt cx="17630035" cy="13200488"/>
          </a:xfrm>
        </p:grpSpPr>
        <p:sp>
          <p:nvSpPr>
            <p:cNvPr id="7" name="Freeform 7"/>
            <p:cNvSpPr/>
            <p:nvPr/>
          </p:nvSpPr>
          <p:spPr>
            <a:xfrm>
              <a:off x="0" y="0"/>
              <a:ext cx="17630035" cy="13200488"/>
            </a:xfrm>
            <a:custGeom>
              <a:avLst/>
              <a:gdLst/>
              <a:ahLst/>
              <a:cxnLst/>
              <a:rect l="l" t="t" r="r" b="b"/>
              <a:pathLst>
                <a:path w="17630035" h="13200488">
                  <a:moveTo>
                    <a:pt x="0" y="0"/>
                  </a:moveTo>
                  <a:lnTo>
                    <a:pt x="17630035" y="0"/>
                  </a:lnTo>
                  <a:lnTo>
                    <a:pt x="17630035" y="13200488"/>
                  </a:lnTo>
                  <a:lnTo>
                    <a:pt x="0" y="13200488"/>
                  </a:lnTo>
                  <a:lnTo>
                    <a:pt x="0" y="0"/>
                  </a:lnTo>
                  <a:close/>
                </a:path>
              </a:pathLst>
            </a:custGeom>
            <a:blipFill>
              <a:blip r:embed="rId5"/>
              <a:stretch>
                <a:fillRect/>
              </a:stretch>
            </a:blipFill>
          </p:spPr>
        </p:sp>
      </p:gr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5377B"/>
        </a:solidFill>
        <a:effectLst/>
      </p:bgPr>
    </p:bg>
    <p:spTree>
      <p:nvGrpSpPr>
        <p:cNvPr id="1" name=""/>
        <p:cNvGrpSpPr/>
        <p:nvPr/>
      </p:nvGrpSpPr>
      <p:grpSpPr>
        <a:xfrm>
          <a:off x="0" y="0"/>
          <a:ext cx="0" cy="0"/>
          <a:chOff x="0" y="0"/>
          <a:chExt cx="0" cy="0"/>
        </a:xfrm>
      </p:grpSpPr>
      <p:sp>
        <p:nvSpPr>
          <p:cNvPr id="2" name="Freeform 2"/>
          <p:cNvSpPr/>
          <p:nvPr/>
        </p:nvSpPr>
        <p:spPr>
          <a:xfrm>
            <a:off x="15172991" y="3380137"/>
            <a:ext cx="3115009" cy="3146474"/>
          </a:xfrm>
          <a:custGeom>
            <a:avLst/>
            <a:gdLst/>
            <a:ahLst/>
            <a:cxnLst/>
            <a:rect l="l" t="t" r="r" b="b"/>
            <a:pathLst>
              <a:path w="3115009" h="3146474">
                <a:moveTo>
                  <a:pt x="0" y="0"/>
                </a:moveTo>
                <a:lnTo>
                  <a:pt x="3115009" y="0"/>
                </a:lnTo>
                <a:lnTo>
                  <a:pt x="3115009" y="3146474"/>
                </a:lnTo>
                <a:lnTo>
                  <a:pt x="0" y="314647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3" name="Group 3"/>
          <p:cNvGrpSpPr/>
          <p:nvPr/>
        </p:nvGrpSpPr>
        <p:grpSpPr>
          <a:xfrm>
            <a:off x="0" y="1028700"/>
            <a:ext cx="379988" cy="2617263"/>
            <a:chOff x="0" y="0"/>
            <a:chExt cx="456409" cy="3143629"/>
          </a:xfrm>
        </p:grpSpPr>
        <p:sp>
          <p:nvSpPr>
            <p:cNvPr id="4" name="Freeform 4"/>
            <p:cNvSpPr/>
            <p:nvPr/>
          </p:nvSpPr>
          <p:spPr>
            <a:xfrm>
              <a:off x="0" y="0"/>
              <a:ext cx="456409" cy="3143629"/>
            </a:xfrm>
            <a:custGeom>
              <a:avLst/>
              <a:gdLst/>
              <a:ahLst/>
              <a:cxnLst/>
              <a:rect l="l" t="t" r="r" b="b"/>
              <a:pathLst>
                <a:path w="456409" h="3143629">
                  <a:moveTo>
                    <a:pt x="0" y="0"/>
                  </a:moveTo>
                  <a:lnTo>
                    <a:pt x="456409" y="0"/>
                  </a:lnTo>
                  <a:lnTo>
                    <a:pt x="456409" y="3143629"/>
                  </a:lnTo>
                  <a:lnTo>
                    <a:pt x="0" y="3143629"/>
                  </a:lnTo>
                  <a:close/>
                </a:path>
              </a:pathLst>
            </a:custGeom>
            <a:solidFill>
              <a:srgbClr val="5CB6F9"/>
            </a:solidFill>
          </p:spPr>
        </p:sp>
      </p:grpSp>
      <p:sp>
        <p:nvSpPr>
          <p:cNvPr id="5" name="Freeform 5"/>
          <p:cNvSpPr/>
          <p:nvPr/>
        </p:nvSpPr>
        <p:spPr>
          <a:xfrm>
            <a:off x="0" y="19622"/>
            <a:ext cx="1563687" cy="606148"/>
          </a:xfrm>
          <a:custGeom>
            <a:avLst/>
            <a:gdLst/>
            <a:ahLst/>
            <a:cxnLst/>
            <a:rect l="l" t="t" r="r" b="b"/>
            <a:pathLst>
              <a:path w="1563687" h="606148">
                <a:moveTo>
                  <a:pt x="0" y="0"/>
                </a:moveTo>
                <a:lnTo>
                  <a:pt x="1563687" y="0"/>
                </a:lnTo>
                <a:lnTo>
                  <a:pt x="1563687" y="606149"/>
                </a:lnTo>
                <a:lnTo>
                  <a:pt x="0" y="606149"/>
                </a:lnTo>
                <a:lnTo>
                  <a:pt x="0" y="0"/>
                </a:lnTo>
                <a:close/>
              </a:path>
            </a:pathLst>
          </a:custGeom>
          <a:blipFill>
            <a:blip r:embed="rId5"/>
            <a:stretch>
              <a:fillRect/>
            </a:stretch>
          </a:blipFill>
        </p:spPr>
      </p:sp>
      <p:sp>
        <p:nvSpPr>
          <p:cNvPr id="6" name="Freeform 6"/>
          <p:cNvSpPr/>
          <p:nvPr/>
        </p:nvSpPr>
        <p:spPr>
          <a:xfrm>
            <a:off x="0" y="3841180"/>
            <a:ext cx="3115009" cy="3146474"/>
          </a:xfrm>
          <a:custGeom>
            <a:avLst/>
            <a:gdLst/>
            <a:ahLst/>
            <a:cxnLst/>
            <a:rect l="l" t="t" r="r" b="b"/>
            <a:pathLst>
              <a:path w="3115009" h="3146474">
                <a:moveTo>
                  <a:pt x="0" y="0"/>
                </a:moveTo>
                <a:lnTo>
                  <a:pt x="3115009" y="0"/>
                </a:lnTo>
                <a:lnTo>
                  <a:pt x="3115009" y="3146475"/>
                </a:lnTo>
                <a:lnTo>
                  <a:pt x="0" y="314647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7" name="Group 7"/>
          <p:cNvGrpSpPr/>
          <p:nvPr/>
        </p:nvGrpSpPr>
        <p:grpSpPr>
          <a:xfrm>
            <a:off x="3325748" y="1704386"/>
            <a:ext cx="11991584" cy="6878227"/>
            <a:chOff x="0" y="0"/>
            <a:chExt cx="15988778" cy="9170970"/>
          </a:xfrm>
        </p:grpSpPr>
        <p:grpSp>
          <p:nvGrpSpPr>
            <p:cNvPr id="8" name="Group 8"/>
            <p:cNvGrpSpPr>
              <a:grpSpLocks noChangeAspect="1"/>
            </p:cNvGrpSpPr>
            <p:nvPr/>
          </p:nvGrpSpPr>
          <p:grpSpPr>
            <a:xfrm>
              <a:off x="0" y="0"/>
              <a:ext cx="15988778" cy="9170970"/>
              <a:chOff x="0" y="0"/>
              <a:chExt cx="7981950" cy="4578350"/>
            </a:xfrm>
          </p:grpSpPr>
          <p:sp>
            <p:nvSpPr>
              <p:cNvPr id="9" name="Freeform 9"/>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10" name="Freeform 10"/>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11" name="Freeform 11"/>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12" name="Freeform 12"/>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id="13" name="Freeform 13"/>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solidFill>
                <a:srgbClr val="000000">
                  <a:alpha val="0"/>
                </a:srgbClr>
              </a:solidFill>
              <a:ln w="12700">
                <a:solidFill>
                  <a:srgbClr val="000000"/>
                </a:solidFill>
              </a:ln>
            </p:spPr>
          </p:sp>
        </p:grpSp>
        <p:grpSp>
          <p:nvGrpSpPr>
            <p:cNvPr id="14" name="Group 14"/>
            <p:cNvGrpSpPr/>
            <p:nvPr/>
          </p:nvGrpSpPr>
          <p:grpSpPr>
            <a:xfrm>
              <a:off x="1781396" y="520532"/>
              <a:ext cx="12375170" cy="7707100"/>
              <a:chOff x="0" y="0"/>
              <a:chExt cx="2444478" cy="1522390"/>
            </a:xfrm>
          </p:grpSpPr>
          <p:sp>
            <p:nvSpPr>
              <p:cNvPr id="15" name="Freeform 15"/>
              <p:cNvSpPr/>
              <p:nvPr/>
            </p:nvSpPr>
            <p:spPr>
              <a:xfrm>
                <a:off x="0" y="0"/>
                <a:ext cx="2444478" cy="1522390"/>
              </a:xfrm>
              <a:custGeom>
                <a:avLst/>
                <a:gdLst/>
                <a:ahLst/>
                <a:cxnLst/>
                <a:rect l="l" t="t" r="r" b="b"/>
                <a:pathLst>
                  <a:path w="2444478" h="1522390">
                    <a:moveTo>
                      <a:pt x="0" y="0"/>
                    </a:moveTo>
                    <a:lnTo>
                      <a:pt x="2444478" y="0"/>
                    </a:lnTo>
                    <a:lnTo>
                      <a:pt x="2444478" y="1522390"/>
                    </a:lnTo>
                    <a:lnTo>
                      <a:pt x="0" y="1522390"/>
                    </a:lnTo>
                    <a:close/>
                  </a:path>
                </a:pathLst>
              </a:custGeom>
              <a:solidFill>
                <a:srgbClr val="000000"/>
              </a:solidFill>
            </p:spPr>
          </p:sp>
          <p:sp>
            <p:nvSpPr>
              <p:cNvPr id="16" name="TextBox 16"/>
              <p:cNvSpPr txBox="1"/>
              <p:nvPr/>
            </p:nvSpPr>
            <p:spPr>
              <a:xfrm>
                <a:off x="0" y="-114300"/>
                <a:ext cx="2444478" cy="1636690"/>
              </a:xfrm>
              <a:prstGeom prst="rect">
                <a:avLst/>
              </a:prstGeom>
            </p:spPr>
            <p:txBody>
              <a:bodyPr lIns="50800" tIns="50800" rIns="50800" bIns="50800" rtlCol="0" anchor="ctr"/>
              <a:lstStyle/>
              <a:p>
                <a:pPr algn="ctr">
                  <a:lnSpc>
                    <a:spcPts val="3459"/>
                  </a:lnSpc>
                </a:pPr>
                <a:endParaRPr/>
              </a:p>
            </p:txBody>
          </p:sp>
        </p:grpSp>
      </p:grpSp>
      <p:pic>
        <p:nvPicPr>
          <p:cNvPr id="17" name="Picture 17"/>
          <p:cNvPicPr>
            <a:picLocks noChangeAspect="1"/>
          </p:cNvPicPr>
          <p:nvPr>
            <a:videoFile r:link="rId1"/>
          </p:nvPr>
        </p:nvPicPr>
        <p:blipFill>
          <a:blip r:embed="rId6"/>
          <a:stretch>
            <a:fillRect/>
          </a:stretch>
        </p:blipFill>
        <p:spPr>
          <a:xfrm>
            <a:off x="4777056" y="2267605"/>
            <a:ext cx="9056411" cy="5090254"/>
          </a:xfrm>
          <a:prstGeom prst="rect">
            <a:avLst/>
          </a:prstGeom>
        </p:spPr>
      </p:pic>
      <p:sp>
        <p:nvSpPr>
          <p:cNvPr id="18" name="TextBox 18"/>
          <p:cNvSpPr txBox="1"/>
          <p:nvPr/>
        </p:nvSpPr>
        <p:spPr>
          <a:xfrm>
            <a:off x="5952901" y="524922"/>
            <a:ext cx="6382198" cy="971550"/>
          </a:xfrm>
          <a:prstGeom prst="rect">
            <a:avLst/>
          </a:prstGeom>
        </p:spPr>
        <p:txBody>
          <a:bodyPr lIns="0" tIns="0" rIns="0" bIns="0" rtlCol="0" anchor="t">
            <a:spAutoFit/>
          </a:bodyPr>
          <a:lstStyle/>
          <a:p>
            <a:pPr algn="l">
              <a:lnSpc>
                <a:spcPts val="7679"/>
              </a:lnSpc>
            </a:pPr>
            <a:r>
              <a:rPr lang="en-US" sz="6399" b="1">
                <a:solidFill>
                  <a:srgbClr val="F4F6FC"/>
                </a:solidFill>
                <a:latin typeface="HK Grotesk Bold"/>
                <a:ea typeface="HK Grotesk Bold"/>
                <a:cs typeface="HK Grotesk Bold"/>
                <a:sym typeface="HK Grotesk Bold"/>
              </a:rPr>
              <a:t>НАРУШЕН СЛУХ</a:t>
            </a:r>
          </a:p>
        </p:txBody>
      </p:sp>
      <p:sp>
        <p:nvSpPr>
          <p:cNvPr id="19" name="TextBox 19"/>
          <p:cNvSpPr txBox="1"/>
          <p:nvPr/>
        </p:nvSpPr>
        <p:spPr>
          <a:xfrm>
            <a:off x="927847" y="8528050"/>
            <a:ext cx="17360153" cy="1758950"/>
          </a:xfrm>
          <a:prstGeom prst="rect">
            <a:avLst/>
          </a:prstGeom>
        </p:spPr>
        <p:txBody>
          <a:bodyPr lIns="0" tIns="0" rIns="0" bIns="0" rtlCol="0" anchor="t">
            <a:spAutoFit/>
          </a:bodyPr>
          <a:lstStyle/>
          <a:p>
            <a:pPr algn="ctr">
              <a:lnSpc>
                <a:spcPts val="2799"/>
              </a:lnSpc>
            </a:pPr>
            <a:r>
              <a:rPr lang="en-US" sz="1999" b="1">
                <a:solidFill>
                  <a:srgbClr val="CAE8FF">
                    <a:alpha val="80000"/>
                  </a:srgbClr>
                </a:solidFill>
                <a:latin typeface="HK Grotesk Medium"/>
                <a:ea typeface="HK Grotesk Medium"/>
                <a:cs typeface="HK Grotesk Medium"/>
                <a:sym typeface="HK Grotesk Medium"/>
              </a:rPr>
              <a:t>Пътеводителят е разработен от екип на Библиотеката на НБУ с консултант д-р Славина Лозанова, хоноруван преподавател към департамент „Здравеопазване и социална работа“, в рамките на проект „Развитие на информационната компетентност на студенти със специални образователни потребности“, финансиран от Централен фонд за стратегическо развитие на НБУ. Видеозаписът е реализиран с участието на студентите Росица Караджова и Василен Грозев, и осъществен от Петър Петров, технически сътрудник в „Университетски филмов център“ на НБУ.</a:t>
            </a:r>
          </a:p>
        </p:txBody>
      </p:sp>
    </p:spTree>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TotalTime>
  <Words>741</Words>
  <Application>Microsoft Office PowerPoint</Application>
  <PresentationFormat>Custom</PresentationFormat>
  <Paragraphs>46</Paragraphs>
  <Slides>16</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Calibri</vt:lpstr>
      <vt:lpstr>Arial</vt:lpstr>
      <vt:lpstr>HK Grotesk Bold</vt:lpstr>
      <vt:lpstr>HK Grotesk Medium</vt:lpstr>
      <vt:lpstr>Canva Sans</vt:lpstr>
      <vt:lpstr>Canva Sans Italics</vt:lpstr>
      <vt:lpstr>Canva Sans Bold</vt:lpstr>
      <vt:lpstr>HK Grotesk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Когнитивна достъпност в НБУ</dc:title>
  <dc:creator>User</dc:creator>
  <cp:lastModifiedBy>User</cp:lastModifiedBy>
  <cp:revision>4</cp:revision>
  <dcterms:created xsi:type="dcterms:W3CDTF">2006-08-16T00:00:00Z</dcterms:created>
  <dcterms:modified xsi:type="dcterms:W3CDTF">2024-11-09T17:17:03Z</dcterms:modified>
  <dc:identifier>DAGUNGzlmH4</dc:identifier>
</cp:coreProperties>
</file>