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701" r:id="rId3"/>
  </p:sldMasterIdLst>
  <p:notesMasterIdLst>
    <p:notesMasterId r:id="rId18"/>
  </p:notesMasterIdLst>
  <p:sldIdLst>
    <p:sldId id="256" r:id="rId4"/>
    <p:sldId id="328" r:id="rId5"/>
    <p:sldId id="313" r:id="rId6"/>
    <p:sldId id="336" r:id="rId7"/>
    <p:sldId id="342" r:id="rId8"/>
    <p:sldId id="360" r:id="rId9"/>
    <p:sldId id="362" r:id="rId10"/>
    <p:sldId id="363" r:id="rId11"/>
    <p:sldId id="366" r:id="rId12"/>
    <p:sldId id="357" r:id="rId13"/>
    <p:sldId id="358" r:id="rId14"/>
    <p:sldId id="355" r:id="rId15"/>
    <p:sldId id="335" r:id="rId16"/>
    <p:sldId id="331" r:id="rId17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086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bg-BG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pPr>
              <a:defRPr/>
            </a:pPr>
            <a:fld id="{C63A0076-F4A8-4D40-AE60-DD644F81101F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DD8A983-A07C-4E15-9353-CCB7A8D16BD9}" type="slidenum">
              <a:rPr lang="bg-BG" altLang="bg-BG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bg-BG" altLang="bg-BG" smtClean="0">
              <a:cs typeface="Arial Unicode MS" panose="020B0604020202020204" pitchFamily="34" charset="-128"/>
            </a:endParaRPr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831813D-9022-4B2E-A237-B516C7D90D2A}" type="slidenum">
              <a:rPr lang="bg-BG" altLang="bg-BG"/>
              <a:pPr algn="r" eaLnBrk="1" hangingPunct="1"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</a:t>
            </a:fld>
            <a:endParaRPr lang="bg-BG" altLang="bg-BG"/>
          </a:p>
        </p:txBody>
      </p:sp>
      <p:sp>
        <p:nvSpPr>
          <p:cNvPr id="276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B51A7-E8D4-4E1E-9817-E4DF65DA445C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93555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A70A-162A-43DF-B6BF-037C3B1E7A94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09681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5813" cy="559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5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5CB27-985A-4824-984C-07BCBD31068A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085764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80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8013" cy="4300538"/>
          </a:xfrm>
        </p:spPr>
        <p:txBody>
          <a:bodyPr/>
          <a:lstStyle/>
          <a:p>
            <a:pPr lvl="0"/>
            <a:endParaRPr lang="bg-BG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6D01D-D736-4239-80F3-5869FC6747D1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03012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80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7013" cy="4300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828800"/>
            <a:ext cx="4038600" cy="207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4054475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98C9B-9526-413D-B18D-C10CFFAE1FEC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383675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41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/>
          </p:cNvPr>
          <p:cNvSpPr>
            <a:spLocks noGrp="1"/>
          </p:cNvSpPr>
          <p:nvPr>
            <p:ph type="pic" idx="16"/>
          </p:nvPr>
        </p:nvSpPr>
        <p:spPr>
          <a:xfrm>
            <a:off x="2" y="0"/>
            <a:ext cx="4927108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7999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F0AC5-58EC-4B1C-9D36-5E972527DE29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64029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A5F75-91A3-4263-8885-165A089454E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770481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6E322-ACB2-4E51-BDB8-DE0317FF2A06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929210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0C625-17D8-4A11-84F3-37B9EF11C8AF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506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2A4DB-0A93-4BDA-9DA4-5B14ABDA453B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972282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BADDA-1759-4F44-9B4E-50BA582691BD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361925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FD8D2-2D3F-4D8B-ACB3-81DFEAB18462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42475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E8527-615F-45DE-9A07-E9DB380F761F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718958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912EC-EABD-4B83-B859-CECEC61EB54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142289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27F1B-501D-49E8-A053-C4A073ED65CF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009432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853DF-3819-4660-ACD4-12528A0BF193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18770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547F-A420-49A8-A6D4-9C0D4BC2AF16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316146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694613" cy="2055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878A-A131-4D31-B792-750431465AED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969412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4039821"/>
            <a:ext cx="7940660" cy="120955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82" y="5261461"/>
            <a:ext cx="7940661" cy="814427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5EEC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F2FD9776-210D-4068-B638-C6B8B69FE629}" type="datetimeFigureOut">
              <a:rPr lang="en-US"/>
              <a:pPr>
                <a:defRPr/>
              </a:pPr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A90258-CB0B-4CB8-AF1C-637B3EC3A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097775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800147"/>
            <a:ext cx="8246070" cy="814428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2614575"/>
            <a:ext cx="8246070" cy="3868524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53980232-690A-444C-97CF-AEA0305AAAD5}" type="datetimeFigureOut">
              <a:rPr lang="en-US"/>
              <a:pPr>
                <a:defRPr/>
              </a:pPr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E48477-98FD-4329-AAF8-245BAD2EAA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91909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AEB0-089A-45C1-AA88-AF9CCDC0BAA1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414054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5" y="374900"/>
            <a:ext cx="610820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392936"/>
            <a:ext cx="6108200" cy="488502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2BCB8AFE-272F-4610-A149-FAA31A06E8AE}" type="datetimeFigureOut">
              <a:rPr lang="en-US"/>
              <a:pPr>
                <a:defRPr/>
              </a:pPr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0351F3-90C3-444E-A753-81F81F4586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89496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6EF81451-3AD8-4746-892E-C075549BE5C6}" type="datetimeFigureOut">
              <a:rPr lang="en-US"/>
              <a:pPr>
                <a:defRPr/>
              </a:pPr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6D9610-9379-497A-B458-272DCF44B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55221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73B69BAB-F710-468D-871C-85937249A024}" type="datetimeFigureOut">
              <a:rPr lang="en-US"/>
              <a:pPr>
                <a:defRPr/>
              </a:pPr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4A0FD3-74A7-473A-B6B2-78A014857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780002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83" y="1800149"/>
            <a:ext cx="7940659" cy="814427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799137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3429001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18" y="2799137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18" y="3429001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6A19B65B-4F7B-4CE7-803F-1F740C20E2B4}" type="datetimeFigureOut">
              <a:rPr lang="en-US"/>
              <a:pPr>
                <a:defRPr/>
              </a:pPr>
              <a:t>11/18/2024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216F0D-C902-4302-AACE-D4F8DFA627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493418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5B3AA231-26E8-46DF-B32C-A473851FDB71}" type="datetimeFigureOut">
              <a:rPr lang="en-US"/>
              <a:pPr>
                <a:defRPr/>
              </a:pPr>
              <a:t>11/18/2024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239168-7865-4EDC-9128-75E8647343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582427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1D0855BF-9FA7-4A28-8779-508A61E73A7F}" type="datetimeFigureOut">
              <a:rPr lang="en-US"/>
              <a:pPr>
                <a:defRPr/>
              </a:pPr>
              <a:t>11/18/2024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EE8C97-4DA5-4D5F-8055-E1858B3D9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246522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00B6E94E-74FA-4BB8-993D-EB31D98F3E99}" type="datetimeFigureOut">
              <a:rPr lang="en-US"/>
              <a:pPr>
                <a:defRPr/>
              </a:pPr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5B8B7C-D5F8-463A-BAFD-C85DC33C1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22562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674C304E-770E-4EEC-96BA-2ECE7B422490}" type="datetimeFigureOut">
              <a:rPr lang="en-US"/>
              <a:pPr>
                <a:defRPr/>
              </a:pPr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63A30D-402A-4C63-9488-93567579C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051007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ADBDA793-67CB-4A4B-B5B7-A69A59E30A65}" type="datetimeFigureOut">
              <a:rPr lang="en-US"/>
              <a:pPr>
                <a:defRPr/>
              </a:pPr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FA471D-5126-4883-A58B-70890435C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09543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3101975"/>
            <a:ext cx="1463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9C6F8F10-832D-401A-BD7D-A2E54E2C62FA}" type="datetimeFigureOut">
              <a:rPr lang="en-US"/>
              <a:pPr>
                <a:defRPr/>
              </a:pPr>
              <a:t>11/18/2024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948818-CD84-4C93-BBD5-AC8ADD574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3220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7013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40386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A283D-D922-413F-8B74-4D84E26A8D3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14854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FEC1F-C11E-433D-9C68-ECE0220D613D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76584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2E9A-7121-4662-8D23-E7013FEC1526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69935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9EBAC-6517-48B9-BD1B-CA5BE97555D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29809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24F51-B30A-4C77-8736-14371770B5AC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81778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A71F2-6D31-4B8D-BE08-324183352A3A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66501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80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8013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 smtClean="0"/>
              <a:t>Click to edit the outline text format</a:t>
            </a:r>
          </a:p>
          <a:p>
            <a:pPr lvl="1"/>
            <a:r>
              <a:rPr lang="en-GB" altLang="bg-BG" smtClean="0"/>
              <a:t>Second Outline Level</a:t>
            </a:r>
          </a:p>
          <a:p>
            <a:pPr lvl="2"/>
            <a:r>
              <a:rPr lang="en-GB" altLang="bg-BG" smtClean="0"/>
              <a:t>Third Outline Level</a:t>
            </a:r>
          </a:p>
          <a:p>
            <a:pPr lvl="3"/>
            <a:r>
              <a:rPr lang="en-GB" altLang="bg-BG" smtClean="0"/>
              <a:t>Fourth Outline Level</a:t>
            </a:r>
          </a:p>
          <a:p>
            <a:pPr lvl="4"/>
            <a:r>
              <a:rPr lang="en-GB" altLang="bg-BG" smtClean="0"/>
              <a:t>Fifth Outline Level</a:t>
            </a:r>
          </a:p>
          <a:p>
            <a:pPr lvl="4"/>
            <a:r>
              <a:rPr lang="en-GB" altLang="bg-BG" smtClean="0"/>
              <a:t>Sixth Outline Level</a:t>
            </a:r>
          </a:p>
          <a:p>
            <a:pPr lvl="4"/>
            <a:r>
              <a:rPr lang="en-GB" altLang="bg-BG" smtClean="0"/>
              <a:t>Seventh Outline Level</a:t>
            </a:r>
          </a:p>
          <a:p>
            <a:pPr lvl="4"/>
            <a:r>
              <a:rPr lang="en-GB" altLang="bg-BG" smtClean="0"/>
              <a:t>Eighth Outline Level</a:t>
            </a:r>
          </a:p>
          <a:p>
            <a:pPr lvl="4"/>
            <a:r>
              <a:rPr lang="en-GB" altLang="bg-BG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16748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E63AA768-BBED-4C87-98D0-1068F3806353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grpSp>
        <p:nvGrpSpPr>
          <p:cNvPr id="1031" name="Group 6"/>
          <p:cNvGrpSpPr>
            <a:grpSpLocks/>
          </p:cNvGrpSpPr>
          <p:nvPr/>
        </p:nvGrpSpPr>
        <p:grpSpPr bwMode="auto">
          <a:xfrm>
            <a:off x="279400" y="152400"/>
            <a:ext cx="8685213" cy="1598613"/>
            <a:chOff x="176" y="96"/>
            <a:chExt cx="5471" cy="1007"/>
          </a:xfrm>
        </p:grpSpPr>
        <p:sp>
          <p:nvSpPr>
            <p:cNvPr id="1032" name="Line 7"/>
            <p:cNvSpPr>
              <a:spLocks noChangeShapeType="1"/>
            </p:cNvSpPr>
            <p:nvPr/>
          </p:nvSpPr>
          <p:spPr bwMode="auto">
            <a:xfrm flipH="1">
              <a:off x="287" y="1104"/>
              <a:ext cx="5233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5504" y="96"/>
              <a:ext cx="143" cy="143"/>
            </a:xfrm>
            <a:prstGeom prst="rect">
              <a:avLst/>
            </a:prstGeom>
            <a:solidFill>
              <a:srgbClr val="66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176" y="96"/>
              <a:ext cx="5325" cy="143"/>
            </a:xfrm>
            <a:prstGeom prst="rect">
              <a:avLst/>
            </a:prstGeom>
            <a:solidFill>
              <a:srgbClr val="999966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176" y="240"/>
              <a:ext cx="5325" cy="87"/>
            </a:xfrm>
            <a:prstGeom prst="rect">
              <a:avLst/>
            </a:prstGeom>
            <a:solidFill>
              <a:srgbClr val="66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5504" y="241"/>
              <a:ext cx="143" cy="85"/>
            </a:xfrm>
            <a:prstGeom prst="rect">
              <a:avLst/>
            </a:prstGeom>
            <a:solidFill>
              <a:srgbClr val="999966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719" r:id="rId2"/>
    <p:sldLayoutId id="2147484720" r:id="rId3"/>
    <p:sldLayoutId id="2147484721" r:id="rId4"/>
    <p:sldLayoutId id="2147484722" r:id="rId5"/>
    <p:sldLayoutId id="2147484723" r:id="rId6"/>
    <p:sldLayoutId id="2147484724" r:id="rId7"/>
    <p:sldLayoutId id="2147484725" r:id="rId8"/>
    <p:sldLayoutId id="2147484726" r:id="rId9"/>
    <p:sldLayoutId id="2147484727" r:id="rId10"/>
    <p:sldLayoutId id="2147484728" r:id="rId11"/>
    <p:sldLayoutId id="2147484729" r:id="rId12"/>
    <p:sldLayoutId id="2147484730" r:id="rId13"/>
    <p:sldLayoutId id="2147484743" r:id="rId14"/>
    <p:sldLayoutId id="2147484744" r:id="rId15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42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420000"/>
          </a:solidFill>
          <a:latin typeface="Times New Roman" pitchFamily="16" charset="0"/>
          <a:ea typeface="SimSun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420000"/>
          </a:solidFill>
          <a:latin typeface="Times New Roman" pitchFamily="16" charset="0"/>
          <a:ea typeface="SimSun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420000"/>
          </a:solidFill>
          <a:latin typeface="Times New Roman" pitchFamily="16" charset="0"/>
          <a:ea typeface="SimSun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420000"/>
          </a:solidFill>
          <a:latin typeface="Times New Roman" pitchFamily="16" charset="0"/>
          <a:ea typeface="SimSun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20000"/>
          </a:solidFill>
          <a:latin typeface="Times New Roman" pitchFamily="16" charset="0"/>
          <a:ea typeface="SimSun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20000"/>
          </a:solidFill>
          <a:latin typeface="Times New Roman" pitchFamily="16" charset="0"/>
          <a:ea typeface="SimSun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20000"/>
          </a:solidFill>
          <a:latin typeface="Times New Roman" pitchFamily="16" charset="0"/>
          <a:ea typeface="SimSun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20000"/>
          </a:solidFill>
          <a:latin typeface="Times New Roman" pitchFamily="16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rgbClr val="66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371600"/>
            <a:ext cx="7694613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 smtClean="0"/>
              <a:t>Click to edit the title text format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000000"/>
                </a:solidFill>
                <a:latin typeface="+mn-lt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</a:tabLst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pPr>
              <a:defRPr/>
            </a:pPr>
            <a:fld id="{592E4F1C-CE73-475E-B67B-589E04BFBEAC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grpSp>
        <p:nvGrpSpPr>
          <p:cNvPr id="2055" name="Group 6"/>
          <p:cNvGrpSpPr>
            <a:grpSpLocks/>
          </p:cNvGrpSpPr>
          <p:nvPr/>
        </p:nvGrpSpPr>
        <p:grpSpPr bwMode="auto">
          <a:xfrm>
            <a:off x="381000" y="304800"/>
            <a:ext cx="8389938" cy="5789613"/>
            <a:chOff x="240" y="192"/>
            <a:chExt cx="5285" cy="3647"/>
          </a:xfrm>
        </p:grpSpPr>
        <p:sp>
          <p:nvSpPr>
            <p:cNvPr id="2057" name="Rectangle 7"/>
            <p:cNvSpPr>
              <a:spLocks noChangeArrowheads="1"/>
            </p:cNvSpPr>
            <p:nvPr/>
          </p:nvSpPr>
          <p:spPr bwMode="auto">
            <a:xfrm flipV="1">
              <a:off x="5236" y="192"/>
              <a:ext cx="287" cy="287"/>
            </a:xfrm>
            <a:prstGeom prst="rect">
              <a:avLst/>
            </a:prstGeom>
            <a:solidFill>
              <a:srgbClr val="66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 flipV="1">
              <a:off x="240" y="192"/>
              <a:ext cx="5003" cy="287"/>
            </a:xfrm>
            <a:prstGeom prst="rect">
              <a:avLst/>
            </a:prstGeom>
            <a:solidFill>
              <a:srgbClr val="999966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  <p:sp>
          <p:nvSpPr>
            <p:cNvPr id="2059" name="Rectangle 9"/>
            <p:cNvSpPr>
              <a:spLocks noChangeArrowheads="1"/>
            </p:cNvSpPr>
            <p:nvPr/>
          </p:nvSpPr>
          <p:spPr bwMode="auto">
            <a:xfrm flipV="1">
              <a:off x="240" y="480"/>
              <a:ext cx="5003" cy="143"/>
            </a:xfrm>
            <a:prstGeom prst="rect">
              <a:avLst/>
            </a:prstGeom>
            <a:solidFill>
              <a:srgbClr val="66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  <p:sp>
          <p:nvSpPr>
            <p:cNvPr id="2060" name="Rectangle 10"/>
            <p:cNvSpPr>
              <a:spLocks noChangeArrowheads="1"/>
            </p:cNvSpPr>
            <p:nvPr/>
          </p:nvSpPr>
          <p:spPr bwMode="auto">
            <a:xfrm flipV="1">
              <a:off x="5242" y="480"/>
              <a:ext cx="281" cy="143"/>
            </a:xfrm>
            <a:prstGeom prst="rect">
              <a:avLst/>
            </a:prstGeom>
            <a:solidFill>
              <a:srgbClr val="999966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  <p:sp>
          <p:nvSpPr>
            <p:cNvPr id="2061" name="Line 11"/>
            <p:cNvSpPr>
              <a:spLocks noChangeShapeType="1"/>
            </p:cNvSpPr>
            <p:nvPr/>
          </p:nvSpPr>
          <p:spPr bwMode="auto">
            <a:xfrm flipH="1">
              <a:off x="479" y="2256"/>
              <a:ext cx="4849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062" name="Rectangle 12"/>
            <p:cNvSpPr>
              <a:spLocks noChangeArrowheads="1"/>
            </p:cNvSpPr>
            <p:nvPr/>
          </p:nvSpPr>
          <p:spPr bwMode="auto">
            <a:xfrm>
              <a:off x="240" y="192"/>
              <a:ext cx="5285" cy="3647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g-BG" altLang="bg-BG"/>
            </a:p>
          </p:txBody>
        </p:sp>
      </p:grpSp>
      <p:sp>
        <p:nvSpPr>
          <p:cNvPr id="2056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 smtClean="0"/>
              <a:t>Click to edit the outline text format</a:t>
            </a:r>
          </a:p>
          <a:p>
            <a:pPr lvl="1"/>
            <a:r>
              <a:rPr lang="en-GB" altLang="bg-BG" smtClean="0"/>
              <a:t>Second Outline Level</a:t>
            </a:r>
          </a:p>
          <a:p>
            <a:pPr lvl="2"/>
            <a:r>
              <a:rPr lang="en-GB" altLang="bg-BG" smtClean="0"/>
              <a:t>Third Outline Level</a:t>
            </a:r>
          </a:p>
          <a:p>
            <a:pPr lvl="3"/>
            <a:r>
              <a:rPr lang="en-GB" altLang="bg-BG" smtClean="0"/>
              <a:t>Fourth Outline Level</a:t>
            </a:r>
          </a:p>
          <a:p>
            <a:pPr lvl="4"/>
            <a:r>
              <a:rPr lang="en-GB" altLang="bg-BG" smtClean="0"/>
              <a:t>Fifth Outline Level</a:t>
            </a:r>
          </a:p>
          <a:p>
            <a:pPr lvl="4"/>
            <a:r>
              <a:rPr lang="en-GB" altLang="bg-BG" smtClean="0"/>
              <a:t>Sixth Outline Level</a:t>
            </a:r>
          </a:p>
          <a:p>
            <a:pPr lvl="4"/>
            <a:r>
              <a:rPr lang="en-GB" altLang="bg-BG" smtClean="0"/>
              <a:t>Seventh Outline Level</a:t>
            </a:r>
          </a:p>
          <a:p>
            <a:pPr lvl="4"/>
            <a:r>
              <a:rPr lang="en-GB" altLang="bg-BG" smtClean="0"/>
              <a:t>Eighth Outline Level</a:t>
            </a:r>
          </a:p>
          <a:p>
            <a:pPr lvl="4"/>
            <a:r>
              <a:rPr lang="en-GB" altLang="bg-BG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1" r:id="rId1"/>
    <p:sldLayoutId id="2147484732" r:id="rId2"/>
    <p:sldLayoutId id="2147484733" r:id="rId3"/>
    <p:sldLayoutId id="2147484734" r:id="rId4"/>
    <p:sldLayoutId id="2147484735" r:id="rId5"/>
    <p:sldLayoutId id="2147484736" r:id="rId6"/>
    <p:sldLayoutId id="2147484737" r:id="rId7"/>
    <p:sldLayoutId id="2147484738" r:id="rId8"/>
    <p:sldLayoutId id="2147484739" r:id="rId9"/>
    <p:sldLayoutId id="2147484740" r:id="rId10"/>
    <p:sldLayoutId id="2147484741" r:id="rId11"/>
    <p:sldLayoutId id="2147484742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42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420000"/>
          </a:solidFill>
          <a:latin typeface="Times New Roman" pitchFamily="16" charset="0"/>
          <a:ea typeface="SimSun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420000"/>
          </a:solidFill>
          <a:latin typeface="Times New Roman" pitchFamily="16" charset="0"/>
          <a:ea typeface="SimSun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420000"/>
          </a:solidFill>
          <a:latin typeface="Times New Roman" pitchFamily="16" charset="0"/>
          <a:ea typeface="SimSun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420000"/>
          </a:solidFill>
          <a:latin typeface="Times New Roman" pitchFamily="16" charset="0"/>
          <a:ea typeface="SimSun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20000"/>
          </a:solidFill>
          <a:latin typeface="Times New Roman" pitchFamily="16" charset="0"/>
          <a:ea typeface="SimSun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20000"/>
          </a:solidFill>
          <a:latin typeface="Times New Roman" pitchFamily="16" charset="0"/>
          <a:ea typeface="SimSun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20000"/>
          </a:solidFill>
          <a:latin typeface="Times New Roman" pitchFamily="16" charset="0"/>
          <a:ea typeface="SimSun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420000"/>
          </a:solidFill>
          <a:latin typeface="Times New Roman" pitchFamily="16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0A367F19-7B0D-4274-87AE-4E6983D98B33}" type="datetimeFigureOut">
              <a:rPr lang="en-US"/>
              <a:pPr>
                <a:defRPr/>
              </a:pPr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ClrTx/>
              <a:buSzTx/>
              <a:buFontTx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0A6AC94-CA3A-4496-B83A-33964628D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223" name="TextBox 6"/>
          <p:cNvSpPr txBox="1">
            <a:spLocks noChangeArrowheads="1"/>
          </p:cNvSpPr>
          <p:nvPr userDrawn="1"/>
        </p:nvSpPr>
        <p:spPr bwMode="auto">
          <a:xfrm>
            <a:off x="-9525" y="6951663"/>
            <a:ext cx="8389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914400" eaLnBrk="1" hangingPunct="1">
              <a:defRPr/>
            </a:pPr>
            <a:r>
              <a:rPr lang="en-US" altLang="bg-BG" sz="1400" smtClean="0">
                <a:solidFill>
                  <a:srgbClr val="A6A6A6"/>
                </a:solidFill>
                <a:latin typeface="Calibri" pitchFamily="34" charset="0"/>
              </a:rPr>
              <a:t>This presentation uses a free template provided by FPPT.com</a:t>
            </a:r>
          </a:p>
          <a:p>
            <a:pPr defTabSz="914400" eaLnBrk="1" hangingPunct="1">
              <a:defRPr/>
            </a:pPr>
            <a:r>
              <a:rPr lang="en-US" altLang="bg-BG" sz="1400" smtClean="0">
                <a:solidFill>
                  <a:srgbClr val="A6A6A6"/>
                </a:solidFill>
                <a:latin typeface="Calibri" pitchFamily="34" charset="0"/>
              </a:rPr>
              <a:t>www.free-power-point-templates.com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  <p:sldLayoutId id="2147484752" r:id="rId8"/>
    <p:sldLayoutId id="2147484753" r:id="rId9"/>
    <p:sldLayoutId id="2147484754" r:id="rId10"/>
    <p:sldLayoutId id="2147484755" r:id="rId11"/>
    <p:sldLayoutId id="2147484756" r:id="rId12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755650" y="1339850"/>
            <a:ext cx="7696200" cy="2057400"/>
          </a:xfrm>
        </p:spPr>
        <p:txBody>
          <a:bodyPr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bg-BG" altLang="bg-BG" sz="4000" smtClean="0">
                <a:latin typeface="Arial" panose="020B0604020202020204" pitchFamily="34" charset="0"/>
              </a:rPr>
              <a:t>Интерактивни методи и добри практики при обучението на ученици със специални образователни потребности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650" y="3789363"/>
            <a:ext cx="7696200" cy="2087562"/>
          </a:xfrm>
        </p:spPr>
        <p:txBody>
          <a:bodyPr lIns="90000" tIns="46800" rIns="90000" bIns="46800"/>
          <a:lstStyle/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bg-BG" altLang="bg-BG" sz="2400" b="1" smtClean="0">
                <a:latin typeface="Arial" panose="020B0604020202020204" pitchFamily="34" charset="0"/>
              </a:rPr>
              <a:t>Д-р Филипа Каменова</a:t>
            </a:r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bg-BG" altLang="bg-BG" sz="2400" b="1" smtClean="0">
                <a:latin typeface="Arial" panose="020B0604020202020204" pitchFamily="34" charset="0"/>
              </a:rPr>
              <a:t>психолог</a:t>
            </a:r>
            <a:r>
              <a:rPr lang="en-US" altLang="bg-BG" sz="2400" b="1" smtClean="0">
                <a:latin typeface="Arial" panose="020B0604020202020204" pitchFamily="34" charset="0"/>
              </a:rPr>
              <a:t>,</a:t>
            </a:r>
            <a:r>
              <a:rPr lang="bg-BG" altLang="bg-BG" sz="2400" b="1" smtClean="0">
                <a:latin typeface="Arial" panose="020B0604020202020204" pitchFamily="34" charset="0"/>
              </a:rPr>
              <a:t> когнитивно-поведенчески </a:t>
            </a:r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bg-BG" altLang="bg-BG" sz="2400" b="1" smtClean="0">
                <a:latin typeface="Arial" panose="020B0604020202020204" pitchFamily="34" charset="0"/>
              </a:rPr>
              <a:t>психотерапевт</a:t>
            </a:r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bg-BG" altLang="bg-BG" sz="2400" b="1" smtClean="0">
                <a:latin typeface="Arial" panose="020B0604020202020204" pitchFamily="34" charset="0"/>
              </a:rPr>
              <a:t>Ц</a:t>
            </a:r>
            <a:r>
              <a:rPr lang="en-US" altLang="bg-BG" sz="2400" b="1" smtClean="0">
                <a:latin typeface="Arial" panose="020B0604020202020204" pitchFamily="34" charset="0"/>
              </a:rPr>
              <a:t>e</a:t>
            </a:r>
            <a:r>
              <a:rPr lang="bg-BG" altLang="bg-BG" sz="2400" b="1" smtClean="0">
                <a:latin typeface="Arial" panose="020B0604020202020204" pitchFamily="34" charset="0"/>
              </a:rPr>
              <a:t>нтър за специална</a:t>
            </a:r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bg-BG" altLang="bg-BG" sz="2400" b="1" smtClean="0">
                <a:latin typeface="Arial" panose="020B0604020202020204" pitchFamily="34" charset="0"/>
              </a:rPr>
              <a:t> образователна подкрепа</a:t>
            </a:r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ClrTx/>
              <a:buSzPct val="7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bg-BG" altLang="bg-BG" sz="2400" b="1" smtClean="0">
                <a:latin typeface="Arial" panose="020B0604020202020204" pitchFamily="34" charset="0"/>
              </a:rPr>
              <a:t>“ Едуард Сеген”-София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3357563"/>
            <a:ext cx="2633662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          Творчески дейности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828800"/>
            <a:ext cx="8640763" cy="48402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bg-BG" altLang="bg-BG" sz="2400" dirty="0" smtClean="0"/>
              <a:t>Изработване на различни украси, пана, картички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bg-BG" altLang="bg-BG" sz="2400" dirty="0" smtClean="0"/>
              <a:t>Изработване на гирлянди от цветни макарони, хартиени цветя, пана за Коледа и пролетта, гривни и колиета от цветен кус-кус „Звездички” за празника на мама. </a:t>
            </a:r>
          </a:p>
          <a:p>
            <a:pPr marL="0" indent="0">
              <a:lnSpc>
                <a:spcPct val="80000"/>
              </a:lnSpc>
              <a:defRPr/>
            </a:pPr>
            <a:endParaRPr lang="bg-BG" altLang="bg-BG" sz="2400" dirty="0"/>
          </a:p>
          <a:p>
            <a:pPr marL="0" indent="0">
              <a:lnSpc>
                <a:spcPct val="80000"/>
              </a:lnSpc>
              <a:defRPr/>
            </a:pPr>
            <a:r>
              <a:rPr lang="bg-BG" altLang="bg-BG" sz="2400" dirty="0" smtClean="0"/>
              <a:t>Дейностите имат за цел да коригират фината моторика на ръката чрез нанизване, корекция на цветовете, концентрация на вниманието, спазване на определена последователност -редуване на 2,3,4 цвята </a:t>
            </a:r>
          </a:p>
          <a:p>
            <a:pPr>
              <a:lnSpc>
                <a:spcPct val="80000"/>
              </a:lnSpc>
              <a:defRPr/>
            </a:pPr>
            <a:endParaRPr lang="bg-BG" altLang="bg-BG" sz="2400" dirty="0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4672013"/>
            <a:ext cx="1839912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 altLang="bg-BG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 smtClean="0"/>
          </a:p>
        </p:txBody>
      </p:sp>
      <p:pic>
        <p:nvPicPr>
          <p:cNvPr id="31748" name="Picture 4" descr="C:\Users\Filipka\Desktop\UCHILISHTE_05.05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z="4000" smtClean="0"/>
              <a:t>Когнитивно и Емоционално- поведенческо развитие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bg-BG" smtClean="0"/>
              <a:t>    Упражнения за развитие на мимиката на лицето, напр. детето да се огледа в огледало, да изразява емоции в огледалото, да показва частите на тялото си и др.</a:t>
            </a:r>
          </a:p>
        </p:txBody>
      </p:sp>
      <p:pic>
        <p:nvPicPr>
          <p:cNvPr id="32772" name="Picture 5" descr="D:\Снимки-деца-сред-природат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76700"/>
            <a:ext cx="33528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8013" cy="1125538"/>
          </a:xfrm>
        </p:spPr>
        <p:txBody>
          <a:bodyPr/>
          <a:lstStyle/>
          <a:p>
            <a:pPr algn="ctr"/>
            <a:r>
              <a:rPr lang="bg-BG" altLang="bg-BG" smtClean="0"/>
              <a:t/>
            </a:r>
            <a:br>
              <a:rPr lang="bg-BG" altLang="bg-BG" smtClean="0"/>
            </a:br>
            <a:r>
              <a:rPr lang="bg-BG" altLang="bg-BG" smtClean="0"/>
              <a:t/>
            </a:r>
            <a:br>
              <a:rPr lang="bg-BG" altLang="bg-BG" smtClean="0"/>
            </a:br>
            <a:r>
              <a:rPr lang="bg-BG" altLang="bg-BG" smtClean="0"/>
              <a:t/>
            </a:r>
            <a:br>
              <a:rPr lang="bg-BG" altLang="bg-BG" smtClean="0"/>
            </a:br>
            <a:r>
              <a:rPr lang="bg-BG" altLang="bg-BG" smtClean="0"/>
              <a:t/>
            </a:r>
            <a:br>
              <a:rPr lang="bg-BG" altLang="bg-BG" smtClean="0"/>
            </a:br>
            <a:r>
              <a:rPr lang="bg-BG" altLang="bg-BG" smtClean="0"/>
              <a:t/>
            </a:r>
            <a:br>
              <a:rPr lang="bg-BG" altLang="bg-BG" smtClean="0"/>
            </a:br>
            <a:r>
              <a:rPr lang="bg-BG" altLang="bg-BG" smtClean="0"/>
              <a:t/>
            </a:r>
            <a:br>
              <a:rPr lang="bg-BG" altLang="bg-BG" smtClean="0"/>
            </a:br>
            <a:r>
              <a:rPr lang="bg-BG" altLang="bg-BG" sz="3600" smtClean="0"/>
              <a:t>Група за родители на деца със СОП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828800"/>
            <a:ext cx="8434388" cy="4913313"/>
          </a:xfrm>
        </p:spPr>
        <p:txBody>
          <a:bodyPr/>
          <a:lstStyle/>
          <a:p>
            <a:pPr marL="365125" indent="-255588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bg-BG" altLang="bg-BG" sz="2700" kern="1200" dirty="0" smtClean="0">
                <a:solidFill>
                  <a:prstClr val="black"/>
                </a:solidFill>
                <a:latin typeface="+mj-lt"/>
              </a:rPr>
              <a:t>Обсъждаме теми, свързани с: </a:t>
            </a:r>
          </a:p>
          <a:p>
            <a:pPr marL="566737" indent="-457200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-"/>
              <a:defRPr/>
            </a:pPr>
            <a:r>
              <a:rPr lang="bg-BG" altLang="bg-BG" sz="2700" kern="1200" dirty="0" smtClean="0">
                <a:solidFill>
                  <a:prstClr val="black"/>
                </a:solidFill>
                <a:latin typeface="+mj-lt"/>
              </a:rPr>
              <a:t>хиперактивност с дефицит на внимание</a:t>
            </a:r>
          </a:p>
          <a:p>
            <a:pPr marL="566737" indent="-457200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-"/>
              <a:defRPr/>
            </a:pPr>
            <a:r>
              <a:rPr lang="bg-BG" altLang="bg-BG" sz="2700" kern="1200" dirty="0" smtClean="0">
                <a:solidFill>
                  <a:prstClr val="black"/>
                </a:solidFill>
                <a:latin typeface="+mj-lt"/>
              </a:rPr>
              <a:t>изграждане на социални умения</a:t>
            </a:r>
          </a:p>
          <a:p>
            <a:pPr marL="566737" indent="-457200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-"/>
              <a:defRPr/>
            </a:pPr>
            <a:r>
              <a:rPr lang="bg-BG" altLang="bg-BG" sz="2700" kern="1200" dirty="0">
                <a:solidFill>
                  <a:prstClr val="black"/>
                </a:solidFill>
                <a:latin typeface="+mj-lt"/>
              </a:rPr>
              <a:t>д</a:t>
            </a:r>
            <a:r>
              <a:rPr lang="bg-BG" altLang="bg-BG" sz="2700" kern="1200" dirty="0" smtClean="0">
                <a:solidFill>
                  <a:prstClr val="black"/>
                </a:solidFill>
                <a:latin typeface="+mj-lt"/>
              </a:rPr>
              <a:t>исциплина и поставяне на правила</a:t>
            </a:r>
          </a:p>
          <a:p>
            <a:pPr marL="566737" indent="-457200" defTabSz="914400">
              <a:spcBef>
                <a:spcPts val="400"/>
              </a:spcBef>
              <a:buClr>
                <a:srgbClr val="2DA2BF"/>
              </a:buClr>
              <a:buSzPct val="68000"/>
              <a:buFontTx/>
              <a:buChar char="-"/>
              <a:defRPr/>
            </a:pPr>
            <a:r>
              <a:rPr lang="ru-RU" altLang="bg-BG" sz="2700" kern="1200" dirty="0" smtClean="0">
                <a:solidFill>
                  <a:prstClr val="black"/>
                </a:solidFill>
                <a:latin typeface="+mj-lt"/>
              </a:rPr>
              <a:t>себерефлексия и осъзнаване на собствените емоции и чувства</a:t>
            </a:r>
            <a:r>
              <a:rPr lang="ru-RU" altLang="bg-BG" sz="2700" kern="1200" dirty="0" smtClean="0">
                <a:solidFill>
                  <a:prstClr val="black"/>
                </a:solidFill>
                <a:latin typeface="Lucida Sans Unicode"/>
              </a:rPr>
              <a:t>.</a:t>
            </a:r>
            <a:endParaRPr lang="bg-BG" dirty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4670425"/>
            <a:ext cx="21875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71295"/>
            <a:ext cx="8246070" cy="814428"/>
          </a:xfrm>
          <a:extLst/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rgbClr val="6C222D"/>
                  </a:solidFill>
                </a:ln>
                <a:solidFill>
                  <a:srgbClr val="6C2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  <a:endParaRPr lang="bg-BG" dirty="0">
              <a:solidFill>
                <a:srgbClr val="6C22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85" y="1052299"/>
            <a:ext cx="2207360" cy="2646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2" y="1052298"/>
            <a:ext cx="2652957" cy="2646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60" y="1052301"/>
            <a:ext cx="3512215" cy="2646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4039820"/>
            <a:ext cx="2692338" cy="2750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3" y="4039848"/>
            <a:ext cx="3150453" cy="2730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4170" y="4069931"/>
            <a:ext cx="2730584" cy="2670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71295"/>
            <a:ext cx="8246070" cy="610821"/>
          </a:xfrm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>
                <a:ln>
                  <a:solidFill>
                    <a:srgbClr val="6C222D"/>
                  </a:solidFill>
                </a:ln>
                <a:solidFill>
                  <a:srgbClr val="6C2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               Моето работно място</a:t>
            </a:r>
            <a:endParaRPr lang="bg-BG" dirty="0">
              <a:solidFill>
                <a:srgbClr val="6C22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85" y="1191794"/>
            <a:ext cx="2739540" cy="2739541"/>
          </a:xfrm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25" y="1124744"/>
            <a:ext cx="3206805" cy="299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22" y="1081661"/>
            <a:ext cx="2213723" cy="287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53" y="4237519"/>
            <a:ext cx="2405104" cy="259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8" y="4237519"/>
            <a:ext cx="3359511" cy="259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4651375"/>
            <a:ext cx="3044825" cy="17541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bg-BG" dirty="0">
                <a:solidFill>
                  <a:srgbClr val="6C222D"/>
                </a:solidFill>
                <a:cs typeface="Times New Roman" panose="02020603050405020304" pitchFamily="18" charset="0"/>
              </a:rPr>
              <a:t>В ЦСОП „Е.Сеген“ се обучават 136 деца със СОП.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bg-BG" dirty="0">
              <a:solidFill>
                <a:srgbClr val="6C222D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bg-BG" dirty="0">
                <a:solidFill>
                  <a:srgbClr val="6C222D"/>
                </a:solidFill>
                <a:cs typeface="Times New Roman" panose="02020603050405020304" pitchFamily="18" charset="0"/>
              </a:rPr>
              <a:t>В центъра се предлагат обучителни и терапевтични услуги.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z="4000" smtClean="0"/>
              <a:t>Алтернативни методи и форми на обучение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bg-BG" altLang="bg-BG" sz="2800" smtClean="0"/>
              <a:t>Драма</a:t>
            </a:r>
            <a:r>
              <a:rPr lang="en-US" altLang="bg-BG" sz="2800" smtClean="0"/>
              <a:t> </a:t>
            </a:r>
            <a:r>
              <a:rPr lang="bg-BG" altLang="bg-BG" sz="2800" smtClean="0"/>
              <a:t>- терапия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altLang="bg-BG" sz="2800" smtClean="0"/>
              <a:t>Системата PECS за комуникация чрез обмяна на картинки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altLang="bg-BG" sz="2800" smtClean="0"/>
              <a:t>Арт</a:t>
            </a:r>
            <a:r>
              <a:rPr lang="en-US" altLang="bg-BG" sz="2800" smtClean="0"/>
              <a:t> </a:t>
            </a:r>
            <a:r>
              <a:rPr lang="bg-BG" altLang="bg-BG" sz="2800" smtClean="0"/>
              <a:t>- терапия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altLang="bg-BG" sz="2800" smtClean="0"/>
              <a:t>Система от упражнения и задачи, предназначени</a:t>
            </a:r>
            <a:r>
              <a:rPr lang="bg-BG" altLang="bg-BG" smtClean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bg-BG" altLang="bg-BG" sz="2800" smtClean="0"/>
              <a:t>за компютър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638675"/>
            <a:ext cx="22383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85900"/>
            <a:ext cx="9144000" cy="3071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12700" y="1989138"/>
            <a:ext cx="9144000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defTabSz="914400" eaLnBrk="1" latin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bg-BG" altLang="ko-KR" sz="3600">
                <a:solidFill>
                  <a:schemeClr val="bg1"/>
                </a:solidFill>
                <a:cs typeface="Times New Roman" panose="02020603050405020304" pitchFamily="18" charset="0"/>
              </a:rPr>
              <a:t>Допълнителна </a:t>
            </a:r>
            <a:r>
              <a:rPr lang="bg-BG" altLang="ko-KR" sz="2800">
                <a:solidFill>
                  <a:schemeClr val="bg1"/>
                </a:solidFill>
                <a:cs typeface="Times New Roman" panose="02020603050405020304" pitchFamily="18" charset="0"/>
              </a:rPr>
              <a:t>алтернативна</a:t>
            </a:r>
            <a:r>
              <a:rPr lang="bg-BG" altLang="ko-KR" sz="3600">
                <a:solidFill>
                  <a:schemeClr val="bg1"/>
                </a:solidFill>
                <a:cs typeface="Times New Roman" panose="02020603050405020304" pitchFamily="18" charset="0"/>
              </a:rPr>
              <a:t> комуникация</a:t>
            </a:r>
          </a:p>
          <a:p>
            <a:pPr algn="ctr" defTabSz="914400" eaLnBrk="1" latin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ko-KR" sz="2400">
                <a:solidFill>
                  <a:schemeClr val="bg1"/>
                </a:solidFill>
                <a:cs typeface="Times New Roman" panose="02020603050405020304" pitchFamily="18" charset="0"/>
              </a:rPr>
              <a:t>Система за контрол с поглед и софтуер</a:t>
            </a:r>
          </a:p>
          <a:p>
            <a:pPr algn="ctr" defTabSz="914400" eaLnBrk="1" latin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ko-KR" sz="2400">
                <a:solidFill>
                  <a:schemeClr val="bg1"/>
                </a:solidFill>
                <a:cs typeface="Times New Roman" panose="02020603050405020304" pitchFamily="18" charset="0"/>
              </a:rPr>
              <a:t> за ранно детско развитие</a:t>
            </a:r>
            <a:endParaRPr lang="ko-KR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제목 3"/>
          <p:cNvSpPr txBox="1">
            <a:spLocks/>
          </p:cNvSpPr>
          <p:nvPr/>
        </p:nvSpPr>
        <p:spPr bwMode="auto">
          <a:xfrm>
            <a:off x="5400675" y="533400"/>
            <a:ext cx="31940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defTabSz="914400" eaLnBrk="1" latinLnBrk="1" hangingPunct="1">
              <a:lnSpc>
                <a:spcPct val="90000"/>
              </a:lnSpc>
              <a:spcBef>
                <a:spcPct val="0"/>
              </a:spcBef>
            </a:pPr>
            <a:endParaRPr lang="ko-KR" altLang="en-US" sz="3300">
              <a:solidFill>
                <a:schemeClr val="tx1"/>
              </a:solidFill>
            </a:endParaRPr>
          </a:p>
        </p:txBody>
      </p:sp>
      <p:pic>
        <p:nvPicPr>
          <p:cNvPr id="2" name="VID_20191010_123232">
            <a:hlinkClick r:id="" action="ppaction://media"/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7461250" y="5627688"/>
            <a:ext cx="31273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1" hangingPunct="1"/>
            <a:fld id="{9F4BEA18-F38D-4ADF-AFA0-A60BC1981C0D}" type="slidenum">
              <a:rPr lang="en-US" altLang="bg-BG" sz="1400">
                <a:solidFill>
                  <a:schemeClr val="tx1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ctr" eaLnBrk="1" hangingPunct="1"/>
              <a:t>6</a:t>
            </a:fld>
            <a:endParaRPr lang="en-US" altLang="bg-BG" sz="1400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42988" y="836613"/>
            <a:ext cx="7561262" cy="5102225"/>
          </a:xfrm>
          <a:noFill/>
        </p:spPr>
        <p:txBody>
          <a:bodyPr rIns="132080"/>
          <a:lstStyle/>
          <a:p>
            <a:pPr marL="0" indent="0" defTabSz="914400">
              <a:lnSpc>
                <a:spcPct val="80000"/>
              </a:lnSpc>
            </a:pPr>
            <a:r>
              <a:rPr lang="bg-BG" altLang="bg-BG" sz="3600" smtClean="0"/>
              <a:t>        </a:t>
            </a:r>
            <a:r>
              <a:rPr lang="bg-BG" altLang="bg-BG" sz="4800" smtClean="0"/>
              <a:t>Сензорна интеграция</a:t>
            </a:r>
            <a:endParaRPr lang="en-US" altLang="bg-BG" sz="4800" smtClean="0"/>
          </a:p>
        </p:txBody>
      </p:sp>
      <p:pic>
        <p:nvPicPr>
          <p:cNvPr id="25604" name="Picture 7" descr="brain_unive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05038"/>
            <a:ext cx="45053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bg-BG" altLang="bg-BG" sz="3600" smtClean="0"/>
              <a:t>Стимулиране на тактилната система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44675"/>
            <a:ext cx="8734425" cy="4968875"/>
          </a:xfrm>
        </p:spPr>
        <p:txBody>
          <a:bodyPr/>
          <a:lstStyle/>
          <a:p>
            <a:pPr marL="1003300" lvl="1" indent="-5334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bg-BG" altLang="bg-BG" sz="2000" smtClean="0"/>
              <a:t>Брашинг (четкане)</a:t>
            </a:r>
          </a:p>
          <a:p>
            <a:pPr marL="1003300" lvl="1" indent="-5334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bg-BG" altLang="bg-BG" sz="2000" smtClean="0"/>
              <a:t>Масажиране на пръстите на ръцете, краката, тялото</a:t>
            </a:r>
          </a:p>
          <a:p>
            <a:pPr marL="1003300" lvl="1" indent="-5334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bg-BG" altLang="bg-BG" sz="2000" smtClean="0"/>
              <a:t>Галене на ръцете и бузите с различни видове материи</a:t>
            </a:r>
            <a:r>
              <a:rPr lang="en-US" altLang="bg-BG" sz="2000" smtClean="0"/>
              <a:t> </a:t>
            </a:r>
            <a:r>
              <a:rPr lang="bg-BG" altLang="bg-BG" sz="2000" smtClean="0"/>
              <a:t>-  от най- грубите материи се преминава към по- меки и ефирни</a:t>
            </a:r>
          </a:p>
          <a:p>
            <a:pPr marL="1003300" lvl="1" indent="-5334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bg-BG" altLang="bg-BG" sz="2000" smtClean="0"/>
              <a:t>Разпознаване на предмет чрез опипване</a:t>
            </a:r>
            <a:r>
              <a:rPr lang="en-US" altLang="bg-BG" sz="2000" smtClean="0"/>
              <a:t> </a:t>
            </a:r>
            <a:r>
              <a:rPr lang="bg-BG" altLang="bg-BG" sz="2000" smtClean="0"/>
              <a:t>- за целта се пълнят купички с ориз, кус-кус, грис, грах, боб и децата да открият и назоват скрити играчки</a:t>
            </a:r>
          </a:p>
          <a:p>
            <a:pPr marL="1003300" lvl="1" indent="-5334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bg-BG" altLang="bg-BG" sz="2000" smtClean="0"/>
              <a:t>Моделиране с пластелин, глина, тесто</a:t>
            </a:r>
          </a:p>
          <a:p>
            <a:pPr marL="1003300" lvl="1" indent="-5334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bg-BG" altLang="bg-BG" sz="2000" smtClean="0"/>
              <a:t>Рисуване с бои с пръсти, рисуване с пяна за бръснене, натиск с пръсти върху моделин</a:t>
            </a:r>
          </a:p>
          <a:p>
            <a:pPr marL="1003300" lvl="1" indent="-5334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bg-BG" altLang="bg-BG" sz="2000" smtClean="0"/>
              <a:t>Пръскане с пулвелизатор с вода върху ходилата, ръцете, промяна на температурата на водата</a:t>
            </a:r>
            <a:r>
              <a:rPr lang="en-US" altLang="bg-BG" sz="2000" smtClean="0"/>
              <a:t> </a:t>
            </a:r>
            <a:r>
              <a:rPr lang="bg-BG" altLang="bg-BG" sz="2000" smtClean="0"/>
              <a:t>- топло, студено</a:t>
            </a:r>
          </a:p>
          <a:p>
            <a:pPr marL="1003300" lvl="1" indent="-5334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bg-BG" altLang="bg-BG" sz="2000" smtClean="0"/>
              <a:t>С помощта на пинсета детето може да вземе монети и да ги сложи в касичка или да събере клечки в кибритена кутия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mtClean="0"/>
              <a:t>          Сензорна стимулация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28800"/>
            <a:ext cx="8642350" cy="4840288"/>
          </a:xfrm>
        </p:spPr>
        <p:txBody>
          <a:bodyPr/>
          <a:lstStyle/>
          <a:p>
            <a:r>
              <a:rPr lang="bg-BG" altLang="bg-BG" sz="2800" smtClean="0"/>
              <a:t>   Развитие на зрителните, слуховите и вкусовите възприятия в сензорна зала, като:</a:t>
            </a:r>
            <a:endParaRPr lang="en-US" altLang="bg-BG" sz="2800" smtClean="0"/>
          </a:p>
          <a:p>
            <a:r>
              <a:rPr lang="en-US" altLang="bg-BG" sz="2800" smtClean="0"/>
              <a:t>  </a:t>
            </a:r>
            <a:r>
              <a:rPr lang="bg-BG" altLang="bg-BG" sz="2800" smtClean="0"/>
              <a:t> - детето се учи да възприема различни звукове – човешки гласове, животни, делфини, птици, )</a:t>
            </a:r>
          </a:p>
          <a:p>
            <a:r>
              <a:rPr lang="bg-BG" altLang="bg-BG" sz="2800" smtClean="0"/>
              <a:t>   - да разпознава шумове  чрез звучащи играчки, музикални инструменти и др.</a:t>
            </a:r>
          </a:p>
          <a:p>
            <a:endParaRPr lang="bg-BG" altLang="bg-BG" sz="2800" smtClean="0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52963"/>
            <a:ext cx="24495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bg-BG" altLang="bg-BG" smtClean="0"/>
              <a:t>Методи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bg-BG" altLang="bg-BG" sz="2800" smtClean="0"/>
              <a:t>1. </a:t>
            </a:r>
            <a:r>
              <a:rPr lang="bg-BG" altLang="bg-BG" sz="2800" b="1" smtClean="0"/>
              <a:t>Въпросник за социално тревожни мисли</a:t>
            </a:r>
            <a:r>
              <a:rPr lang="en-US" altLang="bg-BG" sz="2800" b="1" smtClean="0"/>
              <a:t> SET</a:t>
            </a:r>
            <a:endParaRPr lang="bg-BG" altLang="bg-BG" sz="2800" b="1" smtClean="0"/>
          </a:p>
          <a:p>
            <a:pPr>
              <a:lnSpc>
                <a:spcPct val="80000"/>
              </a:lnSpc>
            </a:pPr>
            <a:r>
              <a:rPr lang="bg-BG" altLang="bg-BG" sz="2800" smtClean="0"/>
              <a:t>    </a:t>
            </a:r>
            <a:r>
              <a:rPr lang="en-US" altLang="bg-BG" sz="2800" b="1" smtClean="0"/>
              <a:t>Lorne M</a:t>
            </a:r>
            <a:r>
              <a:rPr lang="ru-RU" altLang="bg-BG" sz="2800" b="1" smtClean="0"/>
              <a:t>. </a:t>
            </a:r>
            <a:r>
              <a:rPr lang="en-US" altLang="bg-BG" sz="2800" b="1" smtClean="0"/>
              <a:t>Hartman</a:t>
            </a:r>
            <a:endParaRPr lang="bg-BG" altLang="bg-BG" sz="2800" b="1" smtClean="0"/>
          </a:p>
          <a:p>
            <a:pPr>
              <a:lnSpc>
                <a:spcPct val="80000"/>
              </a:lnSpc>
            </a:pPr>
            <a:endParaRPr lang="bg-BG" altLang="bg-BG" sz="2800" b="1" smtClean="0"/>
          </a:p>
          <a:p>
            <a:pPr>
              <a:lnSpc>
                <a:spcPct val="80000"/>
              </a:lnSpc>
            </a:pPr>
            <a:r>
              <a:rPr lang="bg-BG" altLang="bg-BG" sz="2800" b="1" smtClean="0"/>
              <a:t>                                </a:t>
            </a:r>
          </a:p>
          <a:p>
            <a:pPr>
              <a:lnSpc>
                <a:spcPct val="80000"/>
              </a:lnSpc>
            </a:pPr>
            <a:endParaRPr lang="bg-BG" altLang="bg-BG" sz="2800" b="1" smtClean="0"/>
          </a:p>
          <a:p>
            <a:pPr>
              <a:lnSpc>
                <a:spcPct val="80000"/>
              </a:lnSpc>
            </a:pPr>
            <a:endParaRPr lang="bg-BG" altLang="bg-BG" sz="2800" b="1" smtClean="0"/>
          </a:p>
          <a:p>
            <a:pPr>
              <a:lnSpc>
                <a:spcPct val="80000"/>
              </a:lnSpc>
            </a:pPr>
            <a:r>
              <a:rPr lang="bg-BG" altLang="bg-BG" sz="2800" b="1" smtClean="0"/>
              <a:t>2. </a:t>
            </a:r>
            <a:r>
              <a:rPr lang="bg-BG" altLang="zh-CN" sz="2800" b="1" smtClean="0"/>
              <a:t>Self-esteem rating scale (SERS)</a:t>
            </a:r>
          </a:p>
          <a:p>
            <a:pPr>
              <a:lnSpc>
                <a:spcPct val="80000"/>
              </a:lnSpc>
            </a:pPr>
            <a:r>
              <a:rPr lang="bg-BG" altLang="zh-CN" sz="2800" b="1" smtClean="0"/>
              <a:t>Скала за самооценка </a:t>
            </a:r>
          </a:p>
          <a:p>
            <a:pPr>
              <a:lnSpc>
                <a:spcPct val="80000"/>
              </a:lnSpc>
            </a:pPr>
            <a:r>
              <a:rPr lang="bg-BG" altLang="zh-CN" sz="2800" b="1" smtClean="0"/>
              <a:t> William R. Nugent, Janita W. Thomas</a:t>
            </a:r>
            <a:endParaRPr lang="bg-BG" altLang="bg-BG" sz="2800" b="1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349500"/>
            <a:ext cx="3095625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01" name="Picture 5" descr="Vodni ku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000"/>
            <a:ext cx="9144000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480</Words>
  <Application>Microsoft Office PowerPoint</Application>
  <PresentationFormat>On-screen Show (4:3)</PresentationFormat>
  <Paragraphs>61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SimSun</vt:lpstr>
      <vt:lpstr>Times New Roman</vt:lpstr>
      <vt:lpstr>Calibri</vt:lpstr>
      <vt:lpstr>Arial Unicode MS</vt:lpstr>
      <vt:lpstr>Wingdings</vt:lpstr>
      <vt:lpstr>Lucida Sans Unicode</vt:lpstr>
      <vt:lpstr>Wingdings 3</vt:lpstr>
      <vt:lpstr>Office Theme</vt:lpstr>
      <vt:lpstr>1_Office Theme</vt:lpstr>
      <vt:lpstr>8_Office Theme</vt:lpstr>
      <vt:lpstr>Интерактивни методи и добри практики при обучението на ученици със специални образователни потребности</vt:lpstr>
      <vt:lpstr>                             Моето работно място</vt:lpstr>
      <vt:lpstr>Алтернативни методи и форми на обучение</vt:lpstr>
      <vt:lpstr>PowerPoint Presentation</vt:lpstr>
      <vt:lpstr>PowerPoint Presentation</vt:lpstr>
      <vt:lpstr>PowerPoint Presentation</vt:lpstr>
      <vt:lpstr>Стимулиране на тактилната система</vt:lpstr>
      <vt:lpstr>          Сензорна стимулация</vt:lpstr>
      <vt:lpstr>Методи</vt:lpstr>
      <vt:lpstr>          Творчески дейности</vt:lpstr>
      <vt:lpstr>PowerPoint Presentation</vt:lpstr>
      <vt:lpstr>Когнитивно и Емоционално- поведенческо развитие</vt:lpstr>
      <vt:lpstr>      Група за родители на деца със СОП</vt:lpstr>
      <vt:lpstr>ПРИЛОЖЕНИЕ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Морфологично проучване на невродегенеративните заболявания у хора над 50 годишна възраст</dc:title>
  <dc:creator>Kocko</dc:creator>
  <cp:lastModifiedBy>user</cp:lastModifiedBy>
  <cp:revision>109</cp:revision>
  <cp:lastPrinted>1601-01-01T00:00:00Z</cp:lastPrinted>
  <dcterms:created xsi:type="dcterms:W3CDTF">2008-04-01T17:26:30Z</dcterms:created>
  <dcterms:modified xsi:type="dcterms:W3CDTF">2024-11-18T17:13:50Z</dcterms:modified>
</cp:coreProperties>
</file>