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8" r:id="rId5"/>
    <p:sldId id="382" r:id="rId6"/>
    <p:sldId id="361" r:id="rId7"/>
    <p:sldId id="363" r:id="rId8"/>
    <p:sldId id="379" r:id="rId9"/>
  </p:sldIdLst>
  <p:sldSz cx="12192000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59B"/>
    <a:srgbClr val="D2DF76"/>
    <a:srgbClr val="E8E5F3"/>
    <a:srgbClr val="F3F6DA"/>
    <a:srgbClr val="D1CBE7"/>
    <a:srgbClr val="FFD251"/>
    <a:srgbClr val="173F97"/>
    <a:srgbClr val="09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22F3B-2494-76AD-AF40-6B50F4EF5AE2}" v="10" dt="2024-02-27T11:44:07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69" autoAdjust="0"/>
  </p:normalViewPr>
  <p:slideViewPr>
    <p:cSldViewPr snapToGrid="0">
      <p:cViewPr varScale="1">
        <p:scale>
          <a:sx n="84" d="100"/>
          <a:sy n="84" d="100"/>
        </p:scale>
        <p:origin x="581" y="72"/>
      </p:cViewPr>
      <p:guideLst/>
    </p:cSldViewPr>
  </p:slideViewPr>
  <p:outlineViewPr>
    <p:cViewPr>
      <p:scale>
        <a:sx n="33" d="100"/>
        <a:sy n="33" d="100"/>
      </p:scale>
      <p:origin x="0" y="-207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DFE89-E410-46B0-8E67-003B52A3CD1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3F2499-3C00-4662-A6E4-C5F83DA5AD9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b="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„Когнитивната достъпност“ е насочена към опознаване на </a:t>
          </a:r>
          <a:r>
            <a:rPr lang="bg-BG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потребностите от лесно за разбиране съдържание </a:t>
          </a:r>
          <a:r>
            <a:rPr lang="bg-BG" b="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хора с различни затруднения, сред които:</a:t>
          </a:r>
          <a:r>
            <a:rPr lang="bg-BG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интелектуални затруднения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състояния на невроразнообразие: дислексия, дефицит на вниманието, аутизъм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влошени когнитивни способности, различни форми на деменция</a:t>
          </a:r>
          <a:r>
            <a:rPr lang="en-US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bg-BG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77D61-FCF6-44E0-9AE1-6D88207663B0}" type="parTrans" cxnId="{61500B99-2BB3-45E6-A776-5E09217A567E}">
      <dgm:prSet/>
      <dgm:spPr/>
      <dgm:t>
        <a:bodyPr/>
        <a:lstStyle/>
        <a:p>
          <a:endParaRPr lang="en-US"/>
        </a:p>
      </dgm:t>
    </dgm:pt>
    <dgm:pt modelId="{086AFEA7-7665-458D-BFFB-854F103AEC11}" type="sibTrans" cxnId="{61500B99-2BB3-45E6-A776-5E09217A567E}">
      <dgm:prSet/>
      <dgm:spPr/>
      <dgm:t>
        <a:bodyPr/>
        <a:lstStyle/>
        <a:p>
          <a:endParaRPr lang="en-US"/>
        </a:p>
      </dgm:t>
    </dgm:pt>
    <dgm:pt modelId="{FF1AB2B7-47A8-459C-BD40-C6189282366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„Когнитивната достъпност“ е степента, до която </a:t>
          </a:r>
          <a:r>
            <a:rPr lang="bg-BG" sz="16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системите, услугите и продуктите </a:t>
          </a:r>
          <a:r>
            <a:rPr lang="bg-BG" sz="1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могат да се използват от хора с най-широк набор от потребителски нужди, когнитивни характеристики и способности за постигане на техни конкретни цели в конкретна среда.</a:t>
          </a:r>
          <a:endParaRPr lang="en-US" sz="16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g-BG" sz="16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b="1" dirty="0" smtClean="0">
              <a:solidFill>
                <a:schemeClr val="bg2">
                  <a:lumMod val="25000"/>
                </a:schemeClr>
              </a:solidFill>
            </a:rPr>
            <a:t>ISO 21801-1:2020 Когнитивна достъпност </a:t>
          </a:r>
          <a:endParaRPr lang="bg-BG" sz="16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162DD-C4AD-472B-92FC-BC2772F6AD13}" type="parTrans" cxnId="{3E4B6C0E-295B-4519-A6C8-9636848EB406}">
      <dgm:prSet/>
      <dgm:spPr/>
      <dgm:t>
        <a:bodyPr/>
        <a:lstStyle/>
        <a:p>
          <a:endParaRPr lang="en-US"/>
        </a:p>
      </dgm:t>
    </dgm:pt>
    <dgm:pt modelId="{C85D45EC-DFF1-40F7-A213-1847560F341B}" type="sibTrans" cxnId="{3E4B6C0E-295B-4519-A6C8-9636848EB406}">
      <dgm:prSet/>
      <dgm:spPr/>
      <dgm:t>
        <a:bodyPr/>
        <a:lstStyle/>
        <a:p>
          <a:endParaRPr lang="en-US"/>
        </a:p>
      </dgm:t>
    </dgm:pt>
    <dgm:pt modelId="{E30DB8BE-5313-41AB-911E-2CC2A768644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bg-BG" sz="1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„Когнитивната достъпност“ е </a:t>
          </a:r>
          <a:r>
            <a:rPr lang="bg-BG" sz="16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част от универсалната достъпност  </a:t>
          </a:r>
          <a:r>
            <a:rPr lang="bg-BG" sz="1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 включва лесно разбиране, комуникация и взаимодействие за всички хора, чрез методите на лесно четене, алтернативни и допълващи комуникационни системи, пиктограми и други човешки и технологични средства.  </a:t>
          </a:r>
          <a:endParaRPr lang="en-US" sz="16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R="0" algn="l" eaLnBrk="1" fontAlgn="auto" latinLnBrk="0" hangingPunct="1">
            <a:buClrTx/>
            <a:buSzTx/>
            <a:buFontTx/>
            <a:tabLst/>
            <a:defRPr/>
          </a:pPr>
          <a:endParaRPr lang="bg-BG" sz="16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bg-BG" sz="16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Закон за правата на хората с увреждания, Испания</a:t>
          </a:r>
          <a:endParaRPr lang="en-US" sz="1600" b="1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E4064D-240B-4FDE-B34E-F1B0E2B6934B}" type="parTrans" cxnId="{2AB53BB3-960E-4EDD-BCD2-B51AC7E10E63}">
      <dgm:prSet/>
      <dgm:spPr/>
      <dgm:t>
        <a:bodyPr/>
        <a:lstStyle/>
        <a:p>
          <a:endParaRPr lang="en-US"/>
        </a:p>
      </dgm:t>
    </dgm:pt>
    <dgm:pt modelId="{1BC01F5E-4905-4E0F-A4BC-14F9D0680A0E}" type="sibTrans" cxnId="{2AB53BB3-960E-4EDD-BCD2-B51AC7E10E63}">
      <dgm:prSet/>
      <dgm:spPr/>
      <dgm:t>
        <a:bodyPr/>
        <a:lstStyle/>
        <a:p>
          <a:endParaRPr lang="en-US"/>
        </a:p>
      </dgm:t>
    </dgm:pt>
    <dgm:pt modelId="{233098C1-6898-427B-8933-43063E336824}" type="pres">
      <dgm:prSet presAssocID="{AC5DFE89-E410-46B0-8E67-003B52A3CD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F3FB10-F8C1-4762-9049-B3B260320E2F}" type="pres">
      <dgm:prSet presAssocID="{EF3F2499-3C00-4662-A6E4-C5F83DA5AD90}" presName="parentText" presStyleLbl="node1" presStyleIdx="0" presStyleCnt="3" custScaleY="109282" custLinFactY="-341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68543-5DDD-4C04-9368-8420DE60B31B}" type="pres">
      <dgm:prSet presAssocID="{086AFEA7-7665-458D-BFFB-854F103AEC11}" presName="spacer" presStyleCnt="0"/>
      <dgm:spPr/>
    </dgm:pt>
    <dgm:pt modelId="{B9506F76-B7E6-4B0E-BA3D-8236F11401DE}" type="pres">
      <dgm:prSet presAssocID="{FF1AB2B7-47A8-459C-BD40-C6189282366C}" presName="parentText" presStyleLbl="node1" presStyleIdx="1" presStyleCnt="3" custScaleY="146538" custLinFactY="-38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B1D88-2BC3-46CA-B3D8-4CDF142E80A5}" type="pres">
      <dgm:prSet presAssocID="{C85D45EC-DFF1-40F7-A213-1847560F341B}" presName="spacer" presStyleCnt="0"/>
      <dgm:spPr/>
    </dgm:pt>
    <dgm:pt modelId="{23A1D468-A3B2-4413-8AA4-7E0EFD87E0CA}" type="pres">
      <dgm:prSet presAssocID="{E30DB8BE-5313-41AB-911E-2CC2A7686447}" presName="parentText" presStyleLbl="node1" presStyleIdx="2" presStyleCnt="3" custScaleY="152889" custLinFactY="-10251" custLinFactNeighborX="-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B53BB3-960E-4EDD-BCD2-B51AC7E10E63}" srcId="{AC5DFE89-E410-46B0-8E67-003B52A3CD1F}" destId="{E30DB8BE-5313-41AB-911E-2CC2A7686447}" srcOrd="2" destOrd="0" parTransId="{F5E4064D-240B-4FDE-B34E-F1B0E2B6934B}" sibTransId="{1BC01F5E-4905-4E0F-A4BC-14F9D0680A0E}"/>
    <dgm:cxn modelId="{61500B99-2BB3-45E6-A776-5E09217A567E}" srcId="{AC5DFE89-E410-46B0-8E67-003B52A3CD1F}" destId="{EF3F2499-3C00-4662-A6E4-C5F83DA5AD90}" srcOrd="0" destOrd="0" parTransId="{62177D61-FCF6-44E0-9AE1-6D88207663B0}" sibTransId="{086AFEA7-7665-458D-BFFB-854F103AEC11}"/>
    <dgm:cxn modelId="{BF2BBC53-040A-42A8-B3AA-D8A52BB5B676}" type="presOf" srcId="{EF3F2499-3C00-4662-A6E4-C5F83DA5AD90}" destId="{D3F3FB10-F8C1-4762-9049-B3B260320E2F}" srcOrd="0" destOrd="0" presId="urn:microsoft.com/office/officeart/2005/8/layout/vList2"/>
    <dgm:cxn modelId="{3E4B6C0E-295B-4519-A6C8-9636848EB406}" srcId="{AC5DFE89-E410-46B0-8E67-003B52A3CD1F}" destId="{FF1AB2B7-47A8-459C-BD40-C6189282366C}" srcOrd="1" destOrd="0" parTransId="{27E162DD-C4AD-472B-92FC-BC2772F6AD13}" sibTransId="{C85D45EC-DFF1-40F7-A213-1847560F341B}"/>
    <dgm:cxn modelId="{5DA50229-341A-46AC-89FA-CF3581994450}" type="presOf" srcId="{FF1AB2B7-47A8-459C-BD40-C6189282366C}" destId="{B9506F76-B7E6-4B0E-BA3D-8236F11401DE}" srcOrd="0" destOrd="0" presId="urn:microsoft.com/office/officeart/2005/8/layout/vList2"/>
    <dgm:cxn modelId="{90B9D499-788C-4539-9814-BE25B3BFF147}" type="presOf" srcId="{E30DB8BE-5313-41AB-911E-2CC2A7686447}" destId="{23A1D468-A3B2-4413-8AA4-7E0EFD87E0CA}" srcOrd="0" destOrd="0" presId="urn:microsoft.com/office/officeart/2005/8/layout/vList2"/>
    <dgm:cxn modelId="{9B42D069-55F8-4C85-BD85-BD0724FAFA63}" type="presOf" srcId="{AC5DFE89-E410-46B0-8E67-003B52A3CD1F}" destId="{233098C1-6898-427B-8933-43063E336824}" srcOrd="0" destOrd="0" presId="urn:microsoft.com/office/officeart/2005/8/layout/vList2"/>
    <dgm:cxn modelId="{948245AA-962D-47DA-8466-1B055104DD0C}" type="presParOf" srcId="{233098C1-6898-427B-8933-43063E336824}" destId="{D3F3FB10-F8C1-4762-9049-B3B260320E2F}" srcOrd="0" destOrd="0" presId="urn:microsoft.com/office/officeart/2005/8/layout/vList2"/>
    <dgm:cxn modelId="{270BC514-E21D-4359-B267-CCBF2A7100A4}" type="presParOf" srcId="{233098C1-6898-427B-8933-43063E336824}" destId="{0D968543-5DDD-4C04-9368-8420DE60B31B}" srcOrd="1" destOrd="0" presId="urn:microsoft.com/office/officeart/2005/8/layout/vList2"/>
    <dgm:cxn modelId="{DDEE594D-259C-4352-A5C9-70A799BDA65C}" type="presParOf" srcId="{233098C1-6898-427B-8933-43063E336824}" destId="{B9506F76-B7E6-4B0E-BA3D-8236F11401DE}" srcOrd="2" destOrd="0" presId="urn:microsoft.com/office/officeart/2005/8/layout/vList2"/>
    <dgm:cxn modelId="{705C2108-13D0-4B46-82D4-BC2B764115B3}" type="presParOf" srcId="{233098C1-6898-427B-8933-43063E336824}" destId="{677B1D88-2BC3-46CA-B3D8-4CDF142E80A5}" srcOrd="3" destOrd="0" presId="urn:microsoft.com/office/officeart/2005/8/layout/vList2"/>
    <dgm:cxn modelId="{B5DEA019-AD9C-406A-9E98-F58558922FF3}" type="presParOf" srcId="{233098C1-6898-427B-8933-43063E336824}" destId="{23A1D468-A3B2-4413-8AA4-7E0EFD87E0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3FB10-F8C1-4762-9049-B3B260320E2F}">
      <dsp:nvSpPr>
        <dsp:cNvPr id="0" name=""/>
        <dsp:cNvSpPr/>
      </dsp:nvSpPr>
      <dsp:spPr>
        <a:xfrm>
          <a:off x="0" y="0"/>
          <a:ext cx="9399182" cy="169542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700" b="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„Когнитивната достъпност“ е насочена към опознаване на </a:t>
          </a:r>
          <a:r>
            <a:rPr lang="bg-BG" sz="17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потребностите от лесно за разбиране съдържание </a:t>
          </a:r>
          <a:r>
            <a:rPr lang="bg-BG" sz="1700" b="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хора с различни затруднения, сред които:</a:t>
          </a:r>
          <a:r>
            <a:rPr lang="bg-BG" sz="17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7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интелектуални затруднения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7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състояния на невроразнообразие: дислексия, дефицит на вниманието, аутизъм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7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влошени когнитивни способности, различни форми на деменция</a:t>
          </a:r>
          <a:r>
            <a:rPr lang="en-US" sz="17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bg-BG" sz="1700" kern="12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764" y="82764"/>
        <a:ext cx="9233654" cy="1529894"/>
      </dsp:txXfrm>
    </dsp:sp>
    <dsp:sp modelId="{B9506F76-B7E6-4B0E-BA3D-8236F11401DE}">
      <dsp:nvSpPr>
        <dsp:cNvPr id="0" name=""/>
        <dsp:cNvSpPr/>
      </dsp:nvSpPr>
      <dsp:spPr>
        <a:xfrm>
          <a:off x="0" y="1711948"/>
          <a:ext cx="9399182" cy="227341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„Когнитивната достъпност“ е степента, до която </a:t>
          </a:r>
          <a:r>
            <a:rPr lang="bg-BG" sz="16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системите, услугите и продуктите </a:t>
          </a:r>
          <a:r>
            <a:rPr lang="bg-BG" sz="16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могат да се използват от хора с най-широк набор от потребителски нужди, когнитивни характеристики и способности за постигане на техни конкретни цели в конкретна среда.</a:t>
          </a:r>
          <a:endParaRPr lang="en-US" sz="1600" kern="12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g-BG" sz="1600" kern="12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600" b="1" kern="1200" dirty="0" smtClean="0">
              <a:solidFill>
                <a:schemeClr val="bg2">
                  <a:lumMod val="25000"/>
                </a:schemeClr>
              </a:solidFill>
            </a:rPr>
            <a:t>ISO 21801-1:2020 Когнитивна достъпност </a:t>
          </a:r>
          <a:endParaRPr lang="bg-BG" sz="1600" kern="12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979" y="1822927"/>
        <a:ext cx="9177224" cy="2051461"/>
      </dsp:txXfrm>
    </dsp:sp>
    <dsp:sp modelId="{23A1D468-A3B2-4413-8AA4-7E0EFD87E0CA}">
      <dsp:nvSpPr>
        <dsp:cNvPr id="0" name=""/>
        <dsp:cNvSpPr/>
      </dsp:nvSpPr>
      <dsp:spPr>
        <a:xfrm>
          <a:off x="0" y="3935502"/>
          <a:ext cx="9399182" cy="237195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R="0" lvl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bg-BG" sz="16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„Когнитивната достъпност“ е </a:t>
          </a:r>
          <a:r>
            <a:rPr lang="bg-BG" sz="16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част от универсалната достъпност  </a:t>
          </a:r>
          <a:r>
            <a:rPr lang="bg-BG" sz="16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 включва лесно разбиране, комуникация и взаимодействие за всички хора, чрез методите на лесно четене, алтернативни и допълващи комуникационни системи, пиктограми и други човешки и технологични средства.  </a:t>
          </a:r>
          <a:endParaRPr lang="en-US" sz="1600" kern="12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R="0" lvl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bg-BG" sz="1600" kern="12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R="0" lvl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bg-BG" sz="16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Закон за правата на хората с увреждания, Испания</a:t>
          </a:r>
          <a:endParaRPr lang="en-US" sz="1600" b="1" kern="12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789" y="4051291"/>
        <a:ext cx="9167604" cy="2140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99A642-713A-4271-AFB4-F966BD8AAD58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054268-F5F2-4E5D-9AEB-43C4058AB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5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54268-F5F2-4E5D-9AEB-43C4058AB7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54268-F5F2-4E5D-9AEB-43C4058AB7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Further guidance for this activity is available at:
https://www.inclusivedesigntoolkit.com/transport_manage/#proposition
WINDOWS users can hold down CTRL and click on the help icon in the bottom left-hand corner of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FB635-031E-4191-9421-A8F9D1E46CD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85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4F3DA-1766-498D-8BBC-7594D46E3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60DD87-E267-4228-9D72-BB99CF47A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8B199-D3E9-4D73-9BEF-E3DB7D67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CFDA65-2C91-4FB5-B7EA-17306365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C41A4-313D-4C45-8AD8-33EAE5C4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672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76293-275D-475A-ADB6-2ED7B518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8E9B13-7DA1-4A53-BB10-FD00D1799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562F77-7A11-456B-ADBC-00EFDD0D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855CFC-7648-4FF9-AA41-7C9C9584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AFEF9-EF5F-4AF7-9896-99CFC745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632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EE9583-0471-4CA6-BE27-CB9C7A9C5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C7453F-22E8-406A-B3B2-573D6CFF1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6A6DAF-8544-4FAC-8B01-46563641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547A27-9B18-498B-B66F-12145E62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E3609-172A-410C-8BB4-19AC91FD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264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710B3-7485-7DFF-2FDB-7885885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DAEAC8-1305-C0C4-C1F5-9983CABD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DD4B1-198B-6F1A-EDCC-84F2F880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1AA4BD76-107C-3CCA-BC66-D5266D81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78BAE9-97B0-BCFB-52CC-F2CE25B39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9" name="Picture 8" descr="A purple l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C73820F-9FE9-35F9-9093-70C137A74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6"/>
            <a:ext cx="12192000" cy="163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9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1B22-5A35-445C-B0E1-54A4612F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99" y="141834"/>
            <a:ext cx="11603365" cy="358775"/>
          </a:xfrm>
          <a:prstGeom prst="rect">
            <a:avLst/>
          </a:prstGeom>
        </p:spPr>
        <p:txBody>
          <a:bodyPr bIns="0"/>
          <a:lstStyle>
            <a:lvl1pPr algn="ctr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3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B16694C3-BFA6-8E23-4D47-4115D6E82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967558-5BFC-06F1-969D-4B3A89B52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B58E8B5F-D52A-625C-E246-834FCC78D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.&#10;Working together to build a more accessible European Union for persons with disabilities.&#10;European Commission logo.&#10;">
            <a:extLst>
              <a:ext uri="{FF2B5EF4-FFF2-40B4-BE49-F238E27FC236}">
                <a16:creationId xmlns:a16="http://schemas.microsoft.com/office/drawing/2014/main" id="{1CD16978-E53E-4CFA-B029-582E9B1D1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3" y="165833"/>
            <a:ext cx="1198590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4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FF5D-5F1F-4DC4-A86F-AA29F38E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72DBEC-9196-4C14-BC12-2874106BC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3B017F-857E-4A0A-9D23-47E1900F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90077-A0ED-4746-B41C-6E9CCC78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D0936-8EC9-40CB-9F52-61775A74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8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4EFE1-525E-4F57-99C7-9704B705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A25BD-0578-4BBF-A961-8741AF06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DD042-515E-4002-9D40-71B5C6FB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B7066A-18C9-4562-8F57-0B2A07A2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E7FDB-515A-4F8D-9C0C-3D1C5DA1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188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DA5C3-3E49-43D5-8621-8D918A30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EACF2-DDDA-4C75-864C-F1FAC52F3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DFA154-FA0C-4749-9936-66E4E49DC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9F5344-50AA-4AAC-BC60-3D86EF75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6EAC1-4372-4682-A9DD-B86C4E8A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E0C4FD-EF72-4F1F-8CBF-CD095A29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712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C74C5-7CB4-473D-83EC-CBA51C2E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CCD49B-D2BD-42EA-A566-8DEFA36C5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0218C-880B-437C-BE5E-E439F626F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C7BB6B-2A46-4719-B378-31AF79702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2D2346-6AB4-40C9-91B9-754A4480B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E34F1F-A155-4813-92EB-173EC531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6627CE-2049-4401-A59D-8A17BFF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7143C6-F257-4921-800C-EBCA8918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241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83A46-F510-434E-A039-4CEED0FB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DC5F02-9826-46B4-9EB6-7B8B95D4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B21944-988F-4F72-B02C-036EC9BD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71011D-9E1A-48A0-932B-D4AC889B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783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5F8FC6-3924-4B90-9730-9C140567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2F9ACC-151C-47F6-9EFD-5B91B4CB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6FA03A-1E9D-47AD-93F0-9AE1D541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56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40679-DF11-4583-9819-724686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88A180-FB1B-436E-9A07-BDDBDF37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BE1B88-0331-420C-B5B0-99B28346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926E19-C605-44CF-BBEC-E9D2CA7E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C6F57-A2D4-4B92-B766-7C4A4D3A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7A3DF5-851A-4E08-A18C-F18B2E19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152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76145-98F7-4C5D-9B17-6C936795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2B15FB-2A6C-4CEC-87C6-E51C9F8D3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4D0B19-9360-4285-81F6-752681510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237BFF-1170-4069-91A0-10C356E7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6C5A2-0D63-4D15-B443-E3301336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9BB124-70AC-4062-9080-76791DF1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806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30B306-C08D-43D6-95DE-D3F21685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A81F41-0460-45F3-AC17-298CDC718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58C4E8-D3E4-4801-A856-579DECADC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A00C-5900-4685-91CA-DF68773DAE18}" type="datetimeFigureOut">
              <a:rPr lang="es-ES" smtClean="0"/>
              <a:t>13/11/2024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8F74B-2110-44B3-B34F-8228EAF3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987087-B406-472B-B5D4-C0A383290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9B26-154D-4966-B356-A8F604A4620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868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8.jpeg"/><Relationship Id="rId3" Type="http://schemas.openxmlformats.org/officeDocument/2006/relationships/hyperlink" Target="https://www.inclusivedesigntoolkit.com/transport_manage/#proposition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7.jpg"/><Relationship Id="rId5" Type="http://schemas.openxmlformats.org/officeDocument/2006/relationships/slide" Target="slide5.xml"/><Relationship Id="rId10" Type="http://schemas.openxmlformats.org/officeDocument/2006/relationships/image" Target="../media/image16.jpg"/><Relationship Id="rId4" Type="http://schemas.openxmlformats.org/officeDocument/2006/relationships/image" Target="../media/image5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78A469-9DA6-4F87-98C6-01E6A195E0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016" y="1658083"/>
            <a:ext cx="11897832" cy="50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Партньорства за когнитивна достъпност </a:t>
            </a:r>
            <a:b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rPr>
            </a:b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/>
            </a:r>
            <a:b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rPr>
            </a:br>
            <a:endParaRPr lang="es-ES" sz="4800" b="1" dirty="0">
              <a:solidFill>
                <a:schemeClr val="accent1">
                  <a:lumMod val="75000"/>
                </a:schemeClr>
              </a:solidFill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FADB23-D6B8-4A42-986E-C64585D0F2E1}"/>
              </a:ext>
            </a:extLst>
          </p:cNvPr>
          <p:cNvSpPr txBox="1"/>
          <p:nvPr/>
        </p:nvSpPr>
        <p:spPr>
          <a:xfrm>
            <a:off x="251789" y="3068794"/>
            <a:ext cx="112510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bg-BG" sz="2800" b="1" dirty="0" smtClean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 algn="ctr">
              <a:buNone/>
            </a:pPr>
            <a:r>
              <a:rPr lang="bg-BG" sz="2800" b="1" dirty="0" smtClean="0">
                <a:latin typeface="72" panose="020B0503030000000003" pitchFamily="34" charset="0"/>
                <a:cs typeface="72" panose="020B0503030000000003" pitchFamily="34" charset="0"/>
              </a:rPr>
              <a:t>Среща за работа в мрежа, 14 ноември 2024 г.</a:t>
            </a:r>
          </a:p>
          <a:p>
            <a:pPr marL="0" indent="0" algn="ctr">
              <a:buNone/>
            </a:pP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72" panose="020B0503030000000003" pitchFamily="34" charset="0"/>
                <a:cs typeface="72" panose="020B0503030000000003" pitchFamily="34" charset="0"/>
              </a:rPr>
              <a:t>Стели Петева – Фондация „Институт за социални услуги в общността“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Gráfico 5" descr="European Commision´s logo">
            <a:extLst>
              <a:ext uri="{FF2B5EF4-FFF2-40B4-BE49-F238E27FC236}">
                <a16:creationId xmlns:a16="http://schemas.microsoft.com/office/drawing/2014/main" id="{C21D630E-828D-4561-838E-433AECF933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1789" y="69573"/>
            <a:ext cx="2762250" cy="685800"/>
          </a:xfrm>
          <a:prstGeom prst="rect">
            <a:avLst/>
          </a:prstGeom>
        </p:spPr>
      </p:pic>
      <p:pic>
        <p:nvPicPr>
          <p:cNvPr id="4098" name="Picture 2" descr="AccessibleEU Centre logo&#10;">
            <a:extLst>
              <a:ext uri="{FF2B5EF4-FFF2-40B4-BE49-F238E27FC236}">
                <a16:creationId xmlns:a16="http://schemas.microsoft.com/office/drawing/2014/main" id="{2AE67D5B-1052-4675-90C9-60BB57E4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11" y="4566925"/>
            <a:ext cx="7127557" cy="211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BE6FED8-6A8A-E762-37FB-49807FED6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76306"/>
            <a:ext cx="12192000" cy="5298814"/>
          </a:xfrm>
        </p:spPr>
        <p:txBody>
          <a:bodyPr>
            <a:normAutofit fontScale="92500"/>
          </a:bodyPr>
          <a:lstStyle/>
          <a:p>
            <a:pPr lvl="0"/>
            <a:r>
              <a:rPr lang="bg-BG" dirty="0" smtClean="0">
                <a:solidFill>
                  <a:schemeClr val="tx1"/>
                </a:solidFill>
              </a:rPr>
              <a:t>Когнитивната </a:t>
            </a:r>
            <a:r>
              <a:rPr lang="bg-BG" dirty="0">
                <a:solidFill>
                  <a:schemeClr val="tx1"/>
                </a:solidFill>
              </a:rPr>
              <a:t>достъпност повлиява справянето на всеки човек 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- 1-3</a:t>
            </a:r>
            <a:r>
              <a:rPr lang="bg-BG" dirty="0">
                <a:solidFill>
                  <a:schemeClr val="tx1"/>
                </a:solidFill>
              </a:rPr>
              <a:t>% от хората имат интелектуални затруднения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- 30</a:t>
            </a:r>
            <a:r>
              <a:rPr lang="bg-BG" dirty="0">
                <a:solidFill>
                  <a:schemeClr val="tx1"/>
                </a:solidFill>
              </a:rPr>
              <a:t>% от хората имат обучителни затруднения и специфики в паметта, </a:t>
            </a:r>
            <a:r>
              <a:rPr lang="bg-BG" dirty="0" smtClean="0">
                <a:solidFill>
                  <a:schemeClr val="tx1"/>
                </a:solidFill>
              </a:rPr>
              <a:t>мисленето</a:t>
            </a:r>
            <a:r>
              <a:rPr lang="bg-BG" dirty="0">
                <a:solidFill>
                  <a:schemeClr val="tx1"/>
                </a:solidFill>
              </a:rPr>
              <a:t>, </a:t>
            </a:r>
            <a:r>
              <a:rPr lang="bg-BG" dirty="0" smtClean="0">
                <a:solidFill>
                  <a:schemeClr val="tx1"/>
                </a:solidFill>
              </a:rPr>
              <a:t>езика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- 100</a:t>
            </a:r>
            <a:r>
              <a:rPr lang="bg-BG" dirty="0">
                <a:solidFill>
                  <a:schemeClr val="tx1"/>
                </a:solidFill>
              </a:rPr>
              <a:t>% от хората имат когнитивни промени в хода на живот, годината, месеца и </a:t>
            </a:r>
            <a:r>
              <a:rPr lang="bg-BG" dirty="0" smtClean="0">
                <a:solidFill>
                  <a:schemeClr val="tx1"/>
                </a:solidFill>
              </a:rPr>
              <a:t>деня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bg-BG" dirty="0">
                <a:solidFill>
                  <a:schemeClr val="tx1"/>
                </a:solidFill>
              </a:rPr>
              <a:t>Когнитивната достъпност изисква експерти в различни сектори да работят с помагащи специалисти, застъпници и експерти от опит, </a:t>
            </a:r>
            <a:r>
              <a:rPr lang="bg-BG" b="0" dirty="0">
                <a:solidFill>
                  <a:schemeClr val="tx1"/>
                </a:solidFill>
              </a:rPr>
              <a:t>за </a:t>
            </a:r>
            <a:r>
              <a:rPr lang="bg-BG" b="0" dirty="0" smtClean="0">
                <a:solidFill>
                  <a:schemeClr val="tx1"/>
                </a:solidFill>
              </a:rPr>
              <a:t>да:</a:t>
            </a:r>
          </a:p>
          <a:p>
            <a:pPr>
              <a:buFontTx/>
              <a:buChar char="-"/>
            </a:pPr>
            <a:r>
              <a:rPr lang="bg-BG" b="0" dirty="0">
                <a:solidFill>
                  <a:schemeClr val="tx1"/>
                </a:solidFill>
              </a:rPr>
              <a:t>опознават и интегрират нуждите на хора с различни когнитивни възможности</a:t>
            </a:r>
          </a:p>
          <a:p>
            <a:pPr lvl="0"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подобряват достъпа до наличната информация, услугите и</a:t>
            </a:r>
            <a:r>
              <a:rPr lang="bg-BG" b="0" dirty="0">
                <a:solidFill>
                  <a:schemeClr val="tx1"/>
                </a:solidFill>
              </a:rPr>
              <a:t> </a:t>
            </a:r>
            <a:r>
              <a:rPr lang="bg-BG" b="0" dirty="0" smtClean="0">
                <a:solidFill>
                  <a:schemeClr val="tx1"/>
                </a:solidFill>
              </a:rPr>
              <a:t>средата </a:t>
            </a:r>
          </a:p>
          <a:p>
            <a:pPr marL="0" lvl="0" indent="0"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lvl="0"/>
            <a:r>
              <a:rPr lang="bg-BG" dirty="0" smtClean="0">
                <a:solidFill>
                  <a:schemeClr val="tx1"/>
                </a:solidFill>
              </a:rPr>
              <a:t>Когнитивната </a:t>
            </a:r>
            <a:r>
              <a:rPr lang="bg-BG" dirty="0">
                <a:solidFill>
                  <a:schemeClr val="tx1"/>
                </a:solidFill>
              </a:rPr>
              <a:t>достъпност изисква общо знание, време, комуникация и издръжливост </a:t>
            </a:r>
            <a:r>
              <a:rPr lang="bg-BG" dirty="0" smtClean="0">
                <a:solidFill>
                  <a:schemeClr val="tx1"/>
                </a:solidFill>
              </a:rPr>
              <a:t>– партньорства</a:t>
            </a:r>
            <a:r>
              <a:rPr lang="bg-BG" dirty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47" y="1250575"/>
            <a:ext cx="1341120" cy="100584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D25AB5F6-C2FF-B8C7-73E5-B5FDCFCF4794}"/>
              </a:ext>
            </a:extLst>
          </p:cNvPr>
          <p:cNvSpPr txBox="1">
            <a:spLocks/>
          </p:cNvSpPr>
          <p:nvPr/>
        </p:nvSpPr>
        <p:spPr>
          <a:xfrm>
            <a:off x="2155220" y="143668"/>
            <a:ext cx="830402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2700" algn="ctr">
              <a:lnSpc>
                <a:spcPct val="100000"/>
              </a:lnSpc>
              <a:spcBef>
                <a:spcPts val="1945"/>
              </a:spcBef>
            </a:pPr>
            <a:r>
              <a:rPr lang="bg-BG" sz="3600" b="1" dirty="0" smtClean="0">
                <a:solidFill>
                  <a:schemeClr val="accent1">
                    <a:lumMod val="75000"/>
                  </a:schemeClr>
                </a:solidFill>
              </a:rPr>
              <a:t>Защо когнитивна достъпност?</a:t>
            </a:r>
            <a:endParaRPr lang="bg-BG" sz="3600" dirty="0">
              <a:solidFill>
                <a:schemeClr val="accent1">
                  <a:lumMod val="7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ítulo 4">
            <a:extLst>
              <a:ext uri="{FF2B5EF4-FFF2-40B4-BE49-F238E27FC236}">
                <a16:creationId xmlns:a16="http://schemas.microsoft.com/office/drawing/2014/main" id="{D25AB5F6-C2FF-B8C7-73E5-B5FDCFCF47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45336" y="40738"/>
            <a:ext cx="9372600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2700" algn="ctr">
              <a:lnSpc>
                <a:spcPct val="100000"/>
              </a:lnSpc>
              <a:spcBef>
                <a:spcPts val="1945"/>
              </a:spcBef>
            </a:pPr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  <a:t>Как се проявява когнитивната достъпност и бариерите пред нея?</a:t>
            </a:r>
            <a:endParaRPr lang="bg-BG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54902-E8F7-A3D2-C8C6-B560556C7495}"/>
              </a:ext>
            </a:extLst>
          </p:cNvPr>
          <p:cNvSpPr txBox="1">
            <a:spLocks/>
          </p:cNvSpPr>
          <p:nvPr/>
        </p:nvSpPr>
        <p:spPr>
          <a:xfrm>
            <a:off x="616691" y="5092995"/>
            <a:ext cx="12117570" cy="54757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8200" y="3708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2" y="3034780"/>
            <a:ext cx="5209954" cy="3907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76" y="3086913"/>
            <a:ext cx="1316171" cy="1316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01" y="4478483"/>
            <a:ext cx="1288309" cy="1096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69" y="5605649"/>
            <a:ext cx="1543546" cy="1467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42" y="3708400"/>
            <a:ext cx="3381091" cy="2535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634" y="1280215"/>
            <a:ext cx="11867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Когнитивната достъпност е съвкупността </a:t>
            </a:r>
            <a:r>
              <a:rPr lang="ru-RU" b="1" dirty="0"/>
              <a:t>от </a:t>
            </a:r>
            <a:r>
              <a:rPr lang="ru-RU" b="1" dirty="0" smtClean="0"/>
              <a:t>изисквания към процеса на комуникация</a:t>
            </a:r>
            <a:r>
              <a:rPr lang="ru-RU" dirty="0" smtClean="0"/>
              <a:t>, така че да предоставя </a:t>
            </a:r>
            <a:r>
              <a:rPr lang="ru-RU" dirty="0"/>
              <a:t>достъпна </a:t>
            </a:r>
            <a:r>
              <a:rPr lang="ru-RU" dirty="0" smtClean="0"/>
              <a:t>информация във физическата среда, транспорта, виртуалната среда и писмените текстове. </a:t>
            </a:r>
            <a:endParaRPr lang="en-US" b="1" dirty="0"/>
          </a:p>
          <a:p>
            <a:endParaRPr lang="bg-BG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Когнитивната достъпност повлиява способността </a:t>
            </a:r>
            <a:r>
              <a:rPr lang="bg-BG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се разбират ситуации и </a:t>
            </a:r>
            <a:r>
              <a:rPr lang="bg-BG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факти, </a:t>
            </a:r>
            <a:r>
              <a:rPr lang="bg-B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чрез ползването на ясен език, позната лексика, различни средства за информация (визуални, аудио, мултиграфични), без нужда от запаметяване</a:t>
            </a:r>
            <a:r>
              <a:rPr lang="bg-BG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12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26" y="765544"/>
            <a:ext cx="2668982" cy="6092456"/>
          </a:xfrm>
          <a:effectLst/>
        </p:spPr>
        <p:txBody>
          <a:bodyPr anchor="ctr">
            <a:normAutofit/>
          </a:bodyPr>
          <a:lstStyle/>
          <a:p>
            <a:r>
              <a:rPr lang="bg-BG" sz="3600" b="1" dirty="0" smtClean="0"/>
              <a:t>Как работим за когнитивна достъпност?</a:t>
            </a:r>
            <a:r>
              <a:rPr lang="bg-BG" sz="4700" b="1" dirty="0" smtClean="0"/>
              <a:t/>
            </a:r>
            <a:br>
              <a:rPr lang="bg-BG" sz="4700" b="1" dirty="0" smtClean="0"/>
            </a:br>
            <a:endParaRPr lang="en-US" sz="3600" b="1" dirty="0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A824CF20-4BFF-0CDD-D1A9-08D58BD4D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60258"/>
              </p:ext>
            </p:extLst>
          </p:nvPr>
        </p:nvGraphicFramePr>
        <p:xfrm>
          <a:off x="2711302" y="765544"/>
          <a:ext cx="9399182" cy="659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2" descr="Imagen que contiene Rectángulo&#10;&#10;Descripción generada automáticament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86" y="-106895"/>
            <a:ext cx="8059479" cy="10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hlinkClick r:id="rId3" tooltip="View web guidance for this activity"/>
            <a:extLst>
              <a:ext uri="{FF2B5EF4-FFF2-40B4-BE49-F238E27FC236}">
                <a16:creationId xmlns:a16="http://schemas.microsoft.com/office/drawing/2014/main" id="{F33673C8-58C8-432E-BCC1-0412AAAF6023}"/>
              </a:ext>
            </a:extLst>
          </p:cNvPr>
          <p:cNvSpPr/>
          <p:nvPr/>
        </p:nvSpPr>
        <p:spPr>
          <a:xfrm>
            <a:off x="73074" y="6402347"/>
            <a:ext cx="377072" cy="377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/>
          <a:lstStyle/>
          <a:p>
            <a:pPr algn="ctr"/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DA3D1E-A898-4D43-A49B-DEC380E0A3E0}"/>
              </a:ext>
            </a:extLst>
          </p:cNvPr>
          <p:cNvSpPr/>
          <p:nvPr/>
        </p:nvSpPr>
        <p:spPr>
          <a:xfrm>
            <a:off x="0" y="0"/>
            <a:ext cx="523221" cy="52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9CB16C49-E8C4-442E-B006-666903A83C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5617084"/>
                  </p:ext>
                </p:extLst>
              </p:nvPr>
            </p:nvGraphicFramePr>
            <p:xfrm>
              <a:off x="-1076331" y="1571740"/>
              <a:ext cx="986400" cy="554850"/>
            </p:xfrm>
            <a:graphic>
              <a:graphicData uri="http://schemas.microsoft.com/office/powerpoint/2016/slidezoom">
                <pslz:sldZm>
                  <pslz:sldZmObj sldId="303" cId="2553396478">
                    <pslz:zmPr id="{ADBBC8B1-8539-4386-AA3C-69783B43531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86400" cy="554850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Slide Zoom 1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9CB16C49-E8C4-442E-B006-666903A83C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076331" y="1571740"/>
                <a:ext cx="986400" cy="554850"/>
              </a:xfrm>
              <a:prstGeom prst="rect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18CAF6D6-D8E8-4FDC-9CF6-0E0FC01A8A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6672621"/>
                  </p:ext>
                </p:extLst>
              </p:nvPr>
            </p:nvGraphicFramePr>
            <p:xfrm>
              <a:off x="-1075531" y="382692"/>
              <a:ext cx="985600" cy="554400"/>
            </p:xfrm>
            <a:graphic>
              <a:graphicData uri="http://schemas.microsoft.com/office/powerpoint/2016/slidezoom">
                <pslz:sldZm>
                  <pslz:sldZmObj sldId="256" cId="539491204">
                    <pslz:zmPr id="{8E8B1CDA-F6A8-4F54-A38C-C5CF150D8B9D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85600" cy="554400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" name="Slide Zoom 1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18CAF6D6-D8E8-4FDC-9CF6-0E0FC01A8A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75531" y="382692"/>
                <a:ext cx="985600" cy="554400"/>
              </a:xfrm>
              <a:prstGeom prst="rect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0ACD84D-15CB-445E-9DC7-53822AA58711}"/>
              </a:ext>
            </a:extLst>
          </p:cNvPr>
          <p:cNvSpPr txBox="1"/>
          <p:nvPr/>
        </p:nvSpPr>
        <p:spPr>
          <a:xfrm>
            <a:off x="-947618" y="0"/>
            <a:ext cx="6395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/>
              <a:t> PROJECT</a:t>
            </a:r>
          </a:p>
          <a:p>
            <a:pPr algn="ctr"/>
            <a:r>
              <a:rPr lang="en-GB" sz="1000" b="1" dirty="0"/>
              <a:t> BOARD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24A829-9071-4FBF-9C26-EC9F1E0A8AEF}"/>
              </a:ext>
            </a:extLst>
          </p:cNvPr>
          <p:cNvSpPr txBox="1"/>
          <p:nvPr/>
        </p:nvSpPr>
        <p:spPr>
          <a:xfrm>
            <a:off x="-979677" y="1186068"/>
            <a:ext cx="7037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/>
              <a:t>EXAMPLES</a:t>
            </a:r>
          </a:p>
          <a:p>
            <a:pPr algn="ctr"/>
            <a:r>
              <a:rPr lang="en-GB" sz="1000" b="1" dirty="0"/>
              <a:t> BOARD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35052E8-52E8-21E9-F320-A0813E8B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99" y="141834"/>
            <a:ext cx="11603365" cy="358775"/>
          </a:xfrm>
        </p:spPr>
        <p:txBody>
          <a:bodyPr/>
          <a:lstStyle/>
          <a:p>
            <a:endParaRPr lang="en-GB" dirty="0">
              <a:solidFill>
                <a:srgbClr val="005DAB"/>
              </a:solidFill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D729B2A3-42FE-9383-F48F-8B3771D7E166}"/>
              </a:ext>
            </a:extLst>
          </p:cNvPr>
          <p:cNvSpPr/>
          <p:nvPr/>
        </p:nvSpPr>
        <p:spPr>
          <a:xfrm>
            <a:off x="800100" y="822960"/>
            <a:ext cx="11115676" cy="748780"/>
          </a:xfrm>
          <a:prstGeom prst="roundRect">
            <a:avLst>
              <a:gd name="adj" fmla="val 10345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pPr algn="ctr"/>
            <a:r>
              <a:rPr lang="bg-BG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Потребности, добри практики и партньорства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BCF5EF7-BC29-882A-DE8B-0A446F1DC9C5}"/>
              </a:ext>
            </a:extLst>
          </p:cNvPr>
          <p:cNvSpPr/>
          <p:nvPr/>
        </p:nvSpPr>
        <p:spPr>
          <a:xfrm>
            <a:off x="4709160" y="1894092"/>
            <a:ext cx="3639312" cy="4894472"/>
          </a:xfrm>
          <a:prstGeom prst="roundRect">
            <a:avLst>
              <a:gd name="adj" fmla="val 625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Когнитивна </a:t>
            </a:r>
            <a:r>
              <a:rPr lang="bg-BG" b="1" dirty="0" smtClean="0">
                <a:solidFill>
                  <a:schemeClr val="tx1"/>
                </a:solidFill>
              </a:rPr>
              <a:t>достъпност на асистивните продукти и в  услугите</a:t>
            </a:r>
          </a:p>
          <a:p>
            <a:pPr>
              <a:defRPr/>
            </a:pPr>
            <a:endParaRPr lang="bg-BG" b="1" dirty="0">
              <a:solidFill>
                <a:schemeClr val="tx1"/>
              </a:solidFill>
            </a:endParaRPr>
          </a:p>
          <a:p>
            <a:pPr>
              <a:defRPr/>
            </a:pPr>
            <a:endParaRPr lang="bg-BG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bg-BG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339D8410-AB48-232D-2900-B9C9695C8B32}"/>
              </a:ext>
            </a:extLst>
          </p:cNvPr>
          <p:cNvSpPr/>
          <p:nvPr/>
        </p:nvSpPr>
        <p:spPr>
          <a:xfrm>
            <a:off x="0" y="1894092"/>
            <a:ext cx="4584329" cy="4885328"/>
          </a:xfrm>
          <a:prstGeom prst="roundRect">
            <a:avLst>
              <a:gd name="adj" fmla="val 625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lvl="0"/>
            <a:r>
              <a:rPr lang="bg-BG" sz="2600" b="1" dirty="0" smtClean="0">
                <a:solidFill>
                  <a:schemeClr val="tx1"/>
                </a:solidFill>
              </a:rPr>
              <a:t>Когнитивна достъпност в информацията,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bg-BG" sz="2600" b="1" dirty="0" smtClean="0">
                <a:solidFill>
                  <a:schemeClr val="tx1"/>
                </a:solidFill>
              </a:rPr>
              <a:t>обучението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bg-BG" sz="2600" b="1" dirty="0" smtClean="0">
                <a:solidFill>
                  <a:schemeClr val="tx1"/>
                </a:solidFill>
              </a:rPr>
              <a:t>и развитието на умения</a:t>
            </a:r>
          </a:p>
          <a:p>
            <a:pPr lvl="0"/>
            <a:endParaRPr lang="bg-BG" sz="2600" b="1" dirty="0">
              <a:solidFill>
                <a:schemeClr val="tx1"/>
              </a:solidFill>
            </a:endParaRPr>
          </a:p>
          <a:p>
            <a:pPr lvl="0"/>
            <a:endParaRPr lang="bg-BG" sz="2600" dirty="0" smtClean="0">
              <a:solidFill>
                <a:schemeClr val="tx1"/>
              </a:solidFill>
            </a:endParaRPr>
          </a:p>
          <a:p>
            <a:pPr lvl="0"/>
            <a:endParaRPr lang="bg-BG" sz="2600" dirty="0">
              <a:solidFill>
                <a:schemeClr val="tx1"/>
              </a:solidFill>
            </a:endParaRPr>
          </a:p>
          <a:p>
            <a:pPr lvl="0"/>
            <a:endParaRPr lang="bg-BG" sz="2600" dirty="0">
              <a:solidFill>
                <a:schemeClr val="tx1"/>
              </a:solidFill>
            </a:endParaRPr>
          </a:p>
          <a:p>
            <a:pPr lvl="0"/>
            <a:endParaRPr lang="bg-BG" b="1" dirty="0" smtClean="0">
              <a:solidFill>
                <a:schemeClr val="tx1"/>
              </a:solidFill>
            </a:endParaRPr>
          </a:p>
          <a:p>
            <a:pPr lvl="0"/>
            <a:endParaRPr lang="bg-BG" b="1" dirty="0">
              <a:solidFill>
                <a:schemeClr val="tx1"/>
              </a:solidFill>
            </a:endParaRPr>
          </a:p>
          <a:p>
            <a:pPr lvl="0"/>
            <a:endParaRPr lang="bg-BG" b="1" dirty="0" smtClean="0">
              <a:solidFill>
                <a:schemeClr val="tx1"/>
              </a:solidFill>
            </a:endParaRPr>
          </a:p>
          <a:p>
            <a:pPr lvl="0"/>
            <a:endParaRPr lang="bg-BG" b="1" dirty="0">
              <a:solidFill>
                <a:schemeClr val="tx1"/>
              </a:solidFill>
            </a:endParaRPr>
          </a:p>
          <a:p>
            <a:pPr lvl="0"/>
            <a:endParaRPr lang="bg-BG" b="1" dirty="0" smtClean="0">
              <a:solidFill>
                <a:schemeClr val="tx1"/>
              </a:solidFill>
            </a:endParaRPr>
          </a:p>
          <a:p>
            <a:pPr lvl="0"/>
            <a:endParaRPr lang="bg-BG" b="1" dirty="0">
              <a:solidFill>
                <a:schemeClr val="tx1"/>
              </a:solidFill>
            </a:endParaRPr>
          </a:p>
          <a:p>
            <a:pPr lvl="0"/>
            <a:endParaRPr lang="bg-BG" b="1" dirty="0" smtClean="0">
              <a:solidFill>
                <a:schemeClr val="tx1"/>
              </a:solidFill>
            </a:endParaRPr>
          </a:p>
          <a:p>
            <a:pPr lvl="0"/>
            <a:endParaRPr lang="bg-BG" b="1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28E7FFFF-F544-9B75-35F2-5A99D0327C0E}"/>
              </a:ext>
            </a:extLst>
          </p:cNvPr>
          <p:cNvSpPr/>
          <p:nvPr/>
        </p:nvSpPr>
        <p:spPr>
          <a:xfrm>
            <a:off x="8473303" y="1894091"/>
            <a:ext cx="3718697" cy="4795171"/>
          </a:xfrm>
          <a:prstGeom prst="roundRect">
            <a:avLst>
              <a:gd name="adj" fmla="val 625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pPr lvl="0">
              <a:defRPr/>
            </a:pPr>
            <a:r>
              <a:rPr lang="bg-BG" b="1" dirty="0" smtClean="0">
                <a:solidFill>
                  <a:schemeClr val="tx1"/>
                </a:solidFill>
              </a:rPr>
              <a:t>Когнитивна достъпност в средата</a:t>
            </a:r>
          </a:p>
          <a:p>
            <a:pPr lvl="0">
              <a:defRPr/>
            </a:pPr>
            <a:endParaRPr lang="bg-BG" b="1" dirty="0">
              <a:solidFill>
                <a:schemeClr val="tx1"/>
              </a:solidFill>
            </a:endParaRPr>
          </a:p>
          <a:p>
            <a:pPr lvl="0">
              <a:defRPr/>
            </a:pPr>
            <a:endParaRPr lang="bg-BG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bg-BG" b="1" dirty="0">
              <a:solidFill>
                <a:schemeClr val="tx1"/>
              </a:solidFill>
            </a:endParaRPr>
          </a:p>
          <a:p>
            <a:pPr lvl="0">
              <a:defRPr/>
            </a:pPr>
            <a:endParaRPr lang="bg-BG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bg-BG" b="1" dirty="0">
              <a:solidFill>
                <a:schemeClr val="tx1"/>
              </a:solidFill>
            </a:endParaRPr>
          </a:p>
          <a:p>
            <a:pPr lvl="0">
              <a:defRPr/>
            </a:pPr>
            <a:endParaRPr lang="bg-BG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bg-BG" sz="1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95" y="3065131"/>
            <a:ext cx="3627738" cy="3059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72" y="3035133"/>
            <a:ext cx="3439287" cy="3438975"/>
          </a:xfrm>
          <a:prstGeom prst="rect">
            <a:avLst/>
          </a:prstGeom>
        </p:spPr>
      </p:pic>
      <p:pic>
        <p:nvPicPr>
          <p:cNvPr id="20" name="Imagen 2" descr="Imagen que contiene Rectángulo&#10;&#10;Descripción generada automáticamente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74" y="-281545"/>
            <a:ext cx="8059479" cy="1085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9" y="3159311"/>
            <a:ext cx="4654593" cy="3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3A68CF214974FB1A00C9AD2CBE0DC" ma:contentTypeVersion="16" ma:contentTypeDescription="Create a new document." ma:contentTypeScope="" ma:versionID="f817351ad8c05e5f4ab399559819bc13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1b3afd142ffedb4a4d9b10c295956560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  <xsd:element ref="ns3:Publicad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Publicada" ma:index="22" nillable="true" ma:displayName="Publicada Sí/No" ma:default="No" ma:format="Dropdown" ma:internalName="Publicada">
      <xsd:simpleType>
        <xsd:restriction base="dms:Choice">
          <xsd:enumeration value="Sí"/>
          <xsd:enumeration value="No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  <Publicada xmlns="0e9cd55c-56a6-48d1-b102-8113f97874a2">No</Publicad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B109D6-DC97-4FB3-9E2E-DB8192216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30EDF1-5392-4E6B-A0E7-84C846BC4B3C}">
  <ds:schemaRefs>
    <ds:schemaRef ds:uri="http://purl.org/dc/dcmitype/"/>
    <ds:schemaRef ds:uri="e8d6c6a3-ef37-4a27-acd0-f7e5c4920f1e"/>
    <ds:schemaRef ds:uri="0e9cd55c-56a6-48d1-b102-8113f97874a2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49529B-C032-4681-A95E-B00A402733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13632</TotalTime>
  <Words>407</Words>
  <Application>Microsoft Office PowerPoint</Application>
  <PresentationFormat>Widescreen</PresentationFormat>
  <Paragraphs>64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72</vt:lpstr>
      <vt:lpstr>72 Black</vt:lpstr>
      <vt:lpstr>Arial</vt:lpstr>
      <vt:lpstr>Calibri</vt:lpstr>
      <vt:lpstr>Calibri Light</vt:lpstr>
      <vt:lpstr>Courier New</vt:lpstr>
      <vt:lpstr>Times New Roman</vt:lpstr>
      <vt:lpstr>Verdana</vt:lpstr>
      <vt:lpstr>Tema de Office</vt:lpstr>
      <vt:lpstr>Партньорства за когнитивна достъпност   </vt:lpstr>
      <vt:lpstr>PowerPoint Presentation</vt:lpstr>
      <vt:lpstr>Как се проявява когнитивната достъпност и бариерите пред нея?</vt:lpstr>
      <vt:lpstr>Как работим за когнитивна достъпност? </vt:lpstr>
      <vt:lpstr>PowerPoint Presentation</vt:lpstr>
    </vt:vector>
  </TitlesOfParts>
  <Company>ILUNION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Palanquex Valles, Marian</dc:creator>
  <cp:lastModifiedBy>User</cp:lastModifiedBy>
  <cp:revision>256</cp:revision>
  <cp:lastPrinted>2024-03-17T08:42:45Z</cp:lastPrinted>
  <dcterms:created xsi:type="dcterms:W3CDTF">2023-03-15T14:48:35Z</dcterms:created>
  <dcterms:modified xsi:type="dcterms:W3CDTF">2024-11-13T18:33:43Z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  <property fmtid="{D5CDD505-2E9C-101B-9397-08002B2CF9AE}" pid="3" name="ClassificationContentMarkingFooterLocations">
    <vt:lpwstr>Tema de Office:8</vt:lpwstr>
  </property>
  <property fmtid="{D5CDD505-2E9C-101B-9397-08002B2CF9AE}" pid="4" name="ClassificationContentMarkingFooterText">
    <vt:lpwstr>Clasificación: Interna</vt:lpwstr>
  </property>
  <property fmtid="{D5CDD505-2E9C-101B-9397-08002B2CF9AE}" pid="5" name="MediaServiceImageTags">
    <vt:lpwstr/>
  </property>
  <property fmtid="{D5CDD505-2E9C-101B-9397-08002B2CF9AE}" pid="6" name="MSIP_Label_d8d56339-f70b-4cec-b4b1-a88a5e93d2ea_Enabled">
    <vt:lpwstr>true</vt:lpwstr>
  </property>
  <property fmtid="{D5CDD505-2E9C-101B-9397-08002B2CF9AE}" pid="7" name="MSIP_Label_d8d56339-f70b-4cec-b4b1-a88a5e93d2ea_SetDate">
    <vt:lpwstr>2024-01-31T12:43:40Z</vt:lpwstr>
  </property>
  <property fmtid="{D5CDD505-2E9C-101B-9397-08002B2CF9AE}" pid="8" name="MSIP_Label_d8d56339-f70b-4cec-b4b1-a88a5e93d2ea_Method">
    <vt:lpwstr>Privileged</vt:lpwstr>
  </property>
  <property fmtid="{D5CDD505-2E9C-101B-9397-08002B2CF9AE}" pid="9" name="MSIP_Label_d8d56339-f70b-4cec-b4b1-a88a5e93d2ea_Name">
    <vt:lpwstr>d8d56339-f70b-4cec-b4b1-a88a5e93d2ea</vt:lpwstr>
  </property>
  <property fmtid="{D5CDD505-2E9C-101B-9397-08002B2CF9AE}" pid="10" name="MSIP_Label_d8d56339-f70b-4cec-b4b1-a88a5e93d2ea_SiteId">
    <vt:lpwstr>bab5b22c-d82b-452e-9cad-04f9708f4bbd</vt:lpwstr>
  </property>
  <property fmtid="{D5CDD505-2E9C-101B-9397-08002B2CF9AE}" pid="11" name="MSIP_Label_d8d56339-f70b-4cec-b4b1-a88a5e93d2ea_ActionId">
    <vt:lpwstr>1dc221ce-e99f-401b-9cbf-737813ae27b0</vt:lpwstr>
  </property>
  <property fmtid="{D5CDD505-2E9C-101B-9397-08002B2CF9AE}" pid="12" name="MSIP_Label_d8d56339-f70b-4cec-b4b1-a88a5e93d2ea_ContentBits">
    <vt:lpwstr>0</vt:lpwstr>
  </property>
  <property fmtid="{D5CDD505-2E9C-101B-9397-08002B2CF9AE}" pid="13" name="MSIP_Label_d958723a-5915-4af3-b4cd-4da9a9655e8a_ContentBits">
    <vt:lpwstr>2</vt:lpwstr>
  </property>
  <property fmtid="{D5CDD505-2E9C-101B-9397-08002B2CF9AE}" pid="14" name="MSIP_Label_d958723a-5915-4af3-b4cd-4da9a9655e8a_SiteId">
    <vt:lpwstr>bab5b22c-d82b-452e-9cad-04f9708f4bbd</vt:lpwstr>
  </property>
  <property fmtid="{D5CDD505-2E9C-101B-9397-08002B2CF9AE}" pid="15" name="MSIP_Label_d958723a-5915-4af3-b4cd-4da9a9655e8a_Method">
    <vt:lpwstr>Standard</vt:lpwstr>
  </property>
  <property fmtid="{D5CDD505-2E9C-101B-9397-08002B2CF9AE}" pid="16" name="MSIP_Label_d958723a-5915-4af3-b4cd-4da9a9655e8a_ActionId">
    <vt:lpwstr>9de051b5-f740-4fe0-9e49-a4ab378959ff</vt:lpwstr>
  </property>
  <property fmtid="{D5CDD505-2E9C-101B-9397-08002B2CF9AE}" pid="17" name="MSIP_Label_d958723a-5915-4af3-b4cd-4da9a9655e8a_Enabled">
    <vt:lpwstr>true</vt:lpwstr>
  </property>
  <property fmtid="{D5CDD505-2E9C-101B-9397-08002B2CF9AE}" pid="18" name="MSIP_Label_d958723a-5915-4af3-b4cd-4da9a9655e8a_SetDate">
    <vt:lpwstr>2023-10-25T09:34:57Z</vt:lpwstr>
  </property>
  <property fmtid="{D5CDD505-2E9C-101B-9397-08002B2CF9AE}" pid="19" name="MSIP_Label_d958723a-5915-4af3-b4cd-4da9a9655e8a_Name">
    <vt:lpwstr>d958723a-5915-4af3-b4cd-4da9a9655e8a</vt:lpwstr>
  </property>
</Properties>
</file>