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75" r:id="rId5"/>
    <p:sldId id="276" r:id="rId6"/>
    <p:sldId id="271" r:id="rId7"/>
    <p:sldId id="262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2A28"/>
    <a:srgbClr val="800000"/>
    <a:srgbClr val="7F2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Разпределение</a:t>
            </a:r>
            <a:r>
              <a:rPr lang="bg-BG" baseline="0"/>
              <a:t> по възраст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736548556430448"/>
          <c:y val="0.34971784776902892"/>
          <c:w val="0.38860258092738409"/>
          <c:h val="0.64767096821230674"/>
        </c:manualLayout>
      </c:layout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'[Графики служители, потребители, телекеър.xlsx]Потребители общо'!$A$26:$A$30</c:f>
              <c:strCache>
                <c:ptCount val="5"/>
                <c:pt idx="0">
                  <c:v>Под 60 г.</c:v>
                </c:pt>
                <c:pt idx="1">
                  <c:v>60 г. – 69 г.</c:v>
                </c:pt>
                <c:pt idx="2">
                  <c:v>70 г. – 79 г.</c:v>
                </c:pt>
                <c:pt idx="3">
                  <c:v>80 г. – 89 г.</c:v>
                </c:pt>
                <c:pt idx="4">
                  <c:v>Над 90 г.</c:v>
                </c:pt>
              </c:strCache>
            </c:strRef>
          </c:cat>
          <c:val>
            <c:numRef>
              <c:f>'[Графики служители, потребители, телекеър.xlsx]Потребители общо'!$B$26:$B$30</c:f>
              <c:numCache>
                <c:formatCode>General</c:formatCode>
                <c:ptCount val="5"/>
                <c:pt idx="0">
                  <c:v>12</c:v>
                </c:pt>
                <c:pt idx="1">
                  <c:v>95</c:v>
                </c:pt>
                <c:pt idx="2">
                  <c:v>394</c:v>
                </c:pt>
                <c:pt idx="3">
                  <c:v>509</c:v>
                </c:pt>
                <c:pt idx="4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2-4D05-BDA3-BEEA08B50B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Разпределение</a:t>
            </a:r>
            <a:r>
              <a:rPr lang="bg-BG" baseline="0"/>
              <a:t> по етнос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499999999999994E-2"/>
          <c:y val="0.24323636628754744"/>
          <c:w val="0.81388888888888888"/>
          <c:h val="0.64767096821230674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1.027580927384077E-2"/>
                  <c:y val="0.106407844852726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FE-4562-A73B-9BD8BA814F03}"/>
                </c:ext>
              </c:extLst>
            </c:dLbl>
            <c:dLbl>
              <c:idx val="2"/>
              <c:layout>
                <c:manualLayout>
                  <c:x val="9.2810930175497505E-3"/>
                  <c:y val="6.25123599190899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3FE-4562-A73B-9BD8BA814F03}"/>
                </c:ext>
              </c:extLst>
            </c:dLbl>
            <c:dLbl>
              <c:idx val="3"/>
              <c:layout>
                <c:manualLayout>
                  <c:x val="0.21840179352580927"/>
                  <c:y val="3.80147273257509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FE-4562-A73B-9BD8BA814F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'[Графики служители, потребители, телекеър.xlsx]Потребители общо'!$A$15:$A$18</c:f>
              <c:strCache>
                <c:ptCount val="3"/>
                <c:pt idx="0">
                  <c:v>Български</c:v>
                </c:pt>
                <c:pt idx="1">
                  <c:v>Ромски</c:v>
                </c:pt>
                <c:pt idx="2">
                  <c:v>Други</c:v>
                </c:pt>
              </c:strCache>
            </c:strRef>
          </c:cat>
          <c:val>
            <c:numRef>
              <c:f>'[Графики служители, потребители, телекеър.xlsx]Потребители общо'!$B$15:$B$18</c:f>
              <c:numCache>
                <c:formatCode>General</c:formatCode>
                <c:ptCount val="4"/>
                <c:pt idx="0">
                  <c:v>1047</c:v>
                </c:pt>
                <c:pt idx="1">
                  <c:v>73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FE-4562-A73B-9BD8BA814F0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4"/>
              <c:layout>
                <c:manualLayout>
                  <c:x val="2.631385059600936E-2"/>
                  <c:y val="0.210358874795388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1AB-4498-A920-FC82FEC8AC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'[Графики служители, потребители, телекеър.xlsx]Потребители общо'!$A$45:$A$52</c:f>
              <c:strCache>
                <c:ptCount val="8"/>
                <c:pt idx="0">
                  <c:v>Сърдечно – съдови заболявания</c:v>
                </c:pt>
                <c:pt idx="1">
                  <c:v>Неврологични заболявания</c:v>
                </c:pt>
                <c:pt idx="2">
                  <c:v>Заболявания на опорно – двигателния апарат</c:v>
                </c:pt>
                <c:pt idx="3">
                  <c:v>Заболявания на ендокринната система и обмяната</c:v>
                </c:pt>
                <c:pt idx="4">
                  <c:v>Заболявания на сетивните органи</c:v>
                </c:pt>
                <c:pt idx="5">
                  <c:v>Заболявания на дихателната система</c:v>
                </c:pt>
                <c:pt idx="6">
                  <c:v>Онкологични заболявания</c:v>
                </c:pt>
                <c:pt idx="7">
                  <c:v>Други заболявания</c:v>
                </c:pt>
              </c:strCache>
            </c:strRef>
          </c:cat>
          <c:val>
            <c:numRef>
              <c:f>'[Графики служители, потребители, телекеър.xlsx]Потребители общо'!$B$45:$B$52</c:f>
              <c:numCache>
                <c:formatCode>General</c:formatCode>
                <c:ptCount val="8"/>
                <c:pt idx="0">
                  <c:v>643</c:v>
                </c:pt>
                <c:pt idx="1">
                  <c:v>96</c:v>
                </c:pt>
                <c:pt idx="2">
                  <c:v>142</c:v>
                </c:pt>
                <c:pt idx="3">
                  <c:v>69</c:v>
                </c:pt>
                <c:pt idx="4">
                  <c:v>43</c:v>
                </c:pt>
                <c:pt idx="5">
                  <c:v>57</c:v>
                </c:pt>
                <c:pt idx="6">
                  <c:v>43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AB-4498-A920-FC82FEC8ACA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8793A5C-24DD-47E1-B19B-53CBD77DA5CB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D246897-13CD-416C-9FC2-E7A5F1FD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34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73B1D553-C46A-46DE-A3F5-A29F77D0EF5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59" cy="4964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5195E149-F14D-4DAC-97C9-1B0246D1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12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11" Type="http://schemas.openxmlformats.org/officeDocument/2006/relationships/hyperlink" Target="http://www.e-homecarebg.com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10.jpeg"/><Relationship Id="rId4" Type="http://schemas.openxmlformats.org/officeDocument/2006/relationships/image" Target="../media/image3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1752600" y="2895600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096000"/>
            <a:ext cx="9144000" cy="769089"/>
            <a:chOff x="0" y="-75931"/>
            <a:chExt cx="9144000" cy="768401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75931"/>
              <a:ext cx="913582" cy="76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457201"/>
            <a:ext cx="1143001" cy="8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5300" y="2022683"/>
            <a:ext cx="76962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rgbClr val="7F2F2D"/>
                </a:solidFill>
              </a:rPr>
              <a:t>Изпълнител на проекта: </a:t>
            </a:r>
            <a:endParaRPr lang="en-US" dirty="0">
              <a:solidFill>
                <a:srgbClr val="7F2F2D"/>
              </a:solidFill>
            </a:endParaRPr>
          </a:p>
          <a:p>
            <a:r>
              <a:rPr lang="bg-BG" dirty="0"/>
              <a:t>Български Червен кръст</a:t>
            </a:r>
            <a:endParaRPr lang="en-US" dirty="0"/>
          </a:p>
          <a:p>
            <a:r>
              <a:rPr lang="en-US" dirty="0"/>
              <a:t> </a:t>
            </a:r>
            <a:endParaRPr lang="bg-BG" sz="800" dirty="0" smtClean="0"/>
          </a:p>
          <a:p>
            <a:r>
              <a:rPr lang="bg-BG" b="1" dirty="0" smtClean="0">
                <a:solidFill>
                  <a:srgbClr val="7F2F2D"/>
                </a:solidFill>
              </a:rPr>
              <a:t>Партньори:</a:t>
            </a:r>
            <a:endParaRPr lang="en-US" dirty="0" smtClean="0">
              <a:solidFill>
                <a:srgbClr val="7F2F2D"/>
              </a:solidFill>
            </a:endParaRPr>
          </a:p>
          <a:p>
            <a:pPr marL="285750" indent="-285750">
              <a:buClr>
                <a:srgbClr val="722A28"/>
              </a:buClr>
              <a:buFont typeface="Wingdings" panose="05000000000000000000" pitchFamily="2" charset="2"/>
              <a:buChar char="§"/>
            </a:pPr>
            <a:r>
              <a:rPr lang="bg-BG" dirty="0" smtClean="0"/>
              <a:t>Министерство </a:t>
            </a:r>
            <a:r>
              <a:rPr lang="bg-BG" dirty="0"/>
              <a:t>на </a:t>
            </a:r>
            <a:r>
              <a:rPr lang="bg-BG" dirty="0" smtClean="0"/>
              <a:t>здравеопазването; </a:t>
            </a:r>
            <a:endParaRPr lang="en-US" dirty="0"/>
          </a:p>
          <a:p>
            <a:pPr marL="285750" indent="-285750">
              <a:buClr>
                <a:srgbClr val="722A28"/>
              </a:buClr>
              <a:buFont typeface="Wingdings" panose="05000000000000000000" pitchFamily="2" charset="2"/>
              <a:buChar char="§"/>
            </a:pPr>
            <a:r>
              <a:rPr lang="bg-BG" dirty="0"/>
              <a:t>Министерство на труда и социалната </a:t>
            </a:r>
            <a:r>
              <a:rPr lang="bg-BG" dirty="0" smtClean="0"/>
              <a:t>политика;</a:t>
            </a:r>
            <a:endParaRPr lang="en-US" dirty="0"/>
          </a:p>
          <a:p>
            <a:pPr marL="285750" indent="-285750">
              <a:buClr>
                <a:srgbClr val="722A28"/>
              </a:buClr>
              <a:buFont typeface="Wingdings" panose="05000000000000000000" pitchFamily="2" charset="2"/>
              <a:buChar char="§"/>
            </a:pPr>
            <a:r>
              <a:rPr lang="en-US" dirty="0" err="1"/>
              <a:t>Норвежка</a:t>
            </a:r>
            <a:r>
              <a:rPr lang="en-US" dirty="0"/>
              <a:t> </a:t>
            </a:r>
            <a:r>
              <a:rPr lang="en-US" dirty="0" err="1"/>
              <a:t>асоциация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местните</a:t>
            </a:r>
            <a:r>
              <a:rPr lang="en-US" dirty="0"/>
              <a:t> и </a:t>
            </a:r>
            <a:r>
              <a:rPr lang="en-US" dirty="0" err="1"/>
              <a:t>регионални</a:t>
            </a:r>
            <a:r>
              <a:rPr lang="bg-BG" dirty="0"/>
              <a:t>те</a:t>
            </a:r>
            <a:r>
              <a:rPr lang="en-US" dirty="0"/>
              <a:t> </a:t>
            </a:r>
            <a:r>
              <a:rPr lang="en-US" dirty="0" err="1"/>
              <a:t>власти</a:t>
            </a:r>
            <a:r>
              <a:rPr lang="bg-BG" dirty="0"/>
              <a:t> (</a:t>
            </a:r>
            <a:r>
              <a:rPr lang="en-US" dirty="0"/>
              <a:t>KS</a:t>
            </a:r>
            <a:r>
              <a:rPr lang="en-US" dirty="0" smtClean="0"/>
              <a:t>)</a:t>
            </a:r>
            <a:r>
              <a:rPr lang="bg-BG" dirty="0" smtClean="0"/>
              <a:t>.</a:t>
            </a:r>
            <a:endParaRPr lang="en-US" dirty="0"/>
          </a:p>
          <a:p>
            <a:r>
              <a:rPr lang="en-US" dirty="0"/>
              <a:t> </a:t>
            </a:r>
            <a:endParaRPr lang="bg-BG" dirty="0" smtClean="0"/>
          </a:p>
          <a:p>
            <a:endParaRPr lang="en-US" sz="800" dirty="0"/>
          </a:p>
          <a:p>
            <a:r>
              <a:rPr lang="bg-BG" b="1" dirty="0" smtClean="0">
                <a:solidFill>
                  <a:srgbClr val="7F2F2D"/>
                </a:solidFill>
              </a:rPr>
              <a:t>Продължителност:</a:t>
            </a:r>
          </a:p>
          <a:p>
            <a:r>
              <a:rPr lang="bg-BG" dirty="0" smtClean="0"/>
              <a:t>май 2019 г. – април 2024 г.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5618" y="1035285"/>
            <a:ext cx="6095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solidFill>
                  <a:srgbClr val="722A28"/>
                </a:solidFill>
              </a:rPr>
              <a:t>Проект „Иновативни модели за грижи в общността </a:t>
            </a:r>
            <a:endParaRPr lang="en-US" b="1" dirty="0">
              <a:solidFill>
                <a:srgbClr val="722A28"/>
              </a:solidFill>
            </a:endParaRPr>
          </a:p>
          <a:p>
            <a:pPr algn="ctr"/>
            <a:r>
              <a:rPr lang="bg-BG" b="1" dirty="0">
                <a:solidFill>
                  <a:srgbClr val="722A28"/>
                </a:solidFill>
              </a:rPr>
              <a:t>за хора с хронични заболявания и </a:t>
            </a:r>
            <a:endParaRPr lang="en-US" b="1" dirty="0">
              <a:solidFill>
                <a:srgbClr val="722A28"/>
              </a:solidFill>
            </a:endParaRPr>
          </a:p>
          <a:p>
            <a:pPr algn="ctr"/>
            <a:r>
              <a:rPr lang="bg-BG" b="1" dirty="0">
                <a:solidFill>
                  <a:srgbClr val="722A28"/>
                </a:solidFill>
              </a:rPr>
              <a:t>трайни увреждания“</a:t>
            </a:r>
            <a:endParaRPr lang="en-US" dirty="0">
              <a:solidFill>
                <a:srgbClr val="722A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096000"/>
            <a:ext cx="9144000" cy="769089"/>
            <a:chOff x="0" y="-75931"/>
            <a:chExt cx="9144000" cy="768401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75931"/>
              <a:ext cx="913582" cy="76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219200" cy="85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7994" y="1375583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/>
              <a:t>С</a:t>
            </a:r>
            <a:r>
              <a:rPr lang="en-US" dirty="0" err="1" smtClean="0"/>
              <a:t>ъзда</a:t>
            </a:r>
            <a:r>
              <a:rPr lang="bg-BG" dirty="0" err="1" smtClean="0"/>
              <a:t>ване</a:t>
            </a:r>
            <a:r>
              <a:rPr lang="bg-BG" dirty="0" smtClean="0"/>
              <a:t> на</a:t>
            </a:r>
            <a:r>
              <a:rPr lang="en-US" dirty="0" smtClean="0"/>
              <a:t> </a:t>
            </a:r>
            <a:r>
              <a:rPr lang="en-US" dirty="0" err="1" smtClean="0"/>
              <a:t>иновативен</a:t>
            </a:r>
            <a:r>
              <a:rPr lang="en-US" dirty="0" smtClean="0"/>
              <a:t> </a:t>
            </a:r>
            <a:r>
              <a:rPr lang="en-US" dirty="0" err="1" smtClean="0"/>
              <a:t>модел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дистанционен</a:t>
            </a:r>
            <a:r>
              <a:rPr lang="en-US" dirty="0" smtClean="0"/>
              <a:t> </a:t>
            </a:r>
            <a:r>
              <a:rPr lang="en-US" dirty="0" err="1" smtClean="0"/>
              <a:t>мониторинг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хронични</a:t>
            </a:r>
            <a:r>
              <a:rPr lang="en-US" dirty="0" smtClean="0"/>
              <a:t> </a:t>
            </a:r>
            <a:r>
              <a:rPr lang="en-US" dirty="0" err="1" smtClean="0"/>
              <a:t>заболявания</a:t>
            </a:r>
            <a:r>
              <a:rPr lang="en-US" dirty="0" smtClean="0"/>
              <a:t> –</a:t>
            </a:r>
            <a:r>
              <a:rPr lang="bg-BG" dirty="0" smtClean="0"/>
              <a:t> </a:t>
            </a:r>
            <a:r>
              <a:rPr lang="bg-BG" dirty="0" err="1" smtClean="0"/>
              <a:t>телекеър</a:t>
            </a:r>
            <a:r>
              <a:rPr lang="bg-BG" dirty="0" smtClean="0"/>
              <a:t>, посредством използване на </a:t>
            </a:r>
            <a:r>
              <a:rPr lang="en-US" dirty="0" err="1" smtClean="0"/>
              <a:t>съвременните</a:t>
            </a:r>
            <a:r>
              <a:rPr lang="en-US" dirty="0" smtClean="0"/>
              <a:t> </a:t>
            </a:r>
            <a:r>
              <a:rPr lang="en-US" dirty="0" err="1" smtClean="0"/>
              <a:t>информационни</a:t>
            </a:r>
            <a:r>
              <a:rPr lang="en-US" dirty="0" smtClean="0"/>
              <a:t> и </a:t>
            </a:r>
            <a:r>
              <a:rPr lang="en-US" dirty="0" err="1" smtClean="0"/>
              <a:t>комуникационни</a:t>
            </a:r>
            <a:r>
              <a:rPr lang="en-US" dirty="0" smtClean="0"/>
              <a:t> </a:t>
            </a:r>
            <a:r>
              <a:rPr lang="en-US" dirty="0" err="1" smtClean="0"/>
              <a:t>технологии</a:t>
            </a:r>
            <a:r>
              <a:rPr lang="en-US" dirty="0" smtClean="0"/>
              <a:t> </a:t>
            </a:r>
            <a:r>
              <a:rPr lang="bg-BG" dirty="0" smtClean="0"/>
              <a:t>(ИКТ)</a:t>
            </a:r>
            <a:endParaRPr lang="en-US" dirty="0" smtClean="0"/>
          </a:p>
          <a:p>
            <a:pPr algn="just"/>
            <a:r>
              <a:rPr lang="bg-BG" b="1" dirty="0" smtClean="0">
                <a:solidFill>
                  <a:srgbClr val="7F2F2D"/>
                </a:solidFill>
              </a:rPr>
              <a:t>Регион:</a:t>
            </a:r>
          </a:p>
          <a:p>
            <a:pPr algn="just"/>
            <a:r>
              <a:rPr lang="bg-BG" i="1" dirty="0" smtClean="0"/>
              <a:t>Северозападна България</a:t>
            </a:r>
          </a:p>
          <a:p>
            <a:pPr algn="just"/>
            <a:r>
              <a:rPr lang="bg-BG" dirty="0" smtClean="0"/>
              <a:t>Общини: </a:t>
            </a:r>
            <a:r>
              <a:rPr lang="bg-BG" dirty="0"/>
              <a:t>Враца, Оряхово, Криводол, Бяла Слатина, Видин, Монтана и </a:t>
            </a:r>
            <a:r>
              <a:rPr lang="bg-BG" dirty="0" smtClean="0"/>
              <a:t>Белоградчик </a:t>
            </a:r>
            <a:endParaRPr lang="en-US" dirty="0"/>
          </a:p>
          <a:p>
            <a:r>
              <a:rPr lang="bg-BG" dirty="0"/>
              <a:t> 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3204878"/>
            <a:ext cx="4622985" cy="302677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82913" y="717401"/>
            <a:ext cx="1835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7F2F2D"/>
                </a:solidFill>
              </a:rPr>
              <a:t>Цел на </a:t>
            </a:r>
            <a:r>
              <a:rPr lang="bg-BG" b="1" dirty="0" smtClean="0">
                <a:solidFill>
                  <a:srgbClr val="7F2F2D"/>
                </a:solidFill>
              </a:rPr>
              <a:t>проекта </a:t>
            </a:r>
            <a:endParaRPr lang="en-US" dirty="0">
              <a:solidFill>
                <a:srgbClr val="7F2F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8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096000"/>
            <a:ext cx="9144000" cy="769089"/>
            <a:chOff x="0" y="-75931"/>
            <a:chExt cx="9144000" cy="768401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75931"/>
              <a:ext cx="913582" cy="76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219200" cy="85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19050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 </a:t>
            </a:r>
            <a:endParaRPr lang="en-US" dirty="0"/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33619"/>
              </p:ext>
            </p:extLst>
          </p:nvPr>
        </p:nvGraphicFramePr>
        <p:xfrm>
          <a:off x="4182898" y="2024212"/>
          <a:ext cx="4724400" cy="2981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70716" y="723752"/>
            <a:ext cx="216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rgbClr val="722A28"/>
                </a:solidFill>
              </a:rPr>
              <a:t>Данни потребители</a:t>
            </a:r>
            <a:endParaRPr lang="en-US" b="1" dirty="0">
              <a:solidFill>
                <a:srgbClr val="722A28"/>
              </a:solidFill>
            </a:endParaRPr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79051"/>
              </p:ext>
            </p:extLst>
          </p:nvPr>
        </p:nvGraphicFramePr>
        <p:xfrm>
          <a:off x="59996" y="1986106"/>
          <a:ext cx="4419600" cy="266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211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096000"/>
            <a:ext cx="9144000" cy="769089"/>
            <a:chOff x="0" y="-75931"/>
            <a:chExt cx="9144000" cy="768401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75931"/>
              <a:ext cx="913582" cy="76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219200" cy="85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19050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 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62400" y="858306"/>
            <a:ext cx="216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>
                <a:solidFill>
                  <a:srgbClr val="722A28"/>
                </a:solidFill>
              </a:rPr>
              <a:t>Данни потребители</a:t>
            </a:r>
            <a:endParaRPr lang="en-US" b="1" dirty="0">
              <a:solidFill>
                <a:srgbClr val="722A28"/>
              </a:solidFill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401509"/>
              </p:ext>
            </p:extLst>
          </p:nvPr>
        </p:nvGraphicFramePr>
        <p:xfrm>
          <a:off x="1218713" y="1895459"/>
          <a:ext cx="6172200" cy="3932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26202" y="1892152"/>
            <a:ext cx="2270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/>
              <a:t>Видове заболявания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41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104398"/>
            <a:ext cx="9144000" cy="760691"/>
            <a:chOff x="0" y="-67540"/>
            <a:chExt cx="9144000" cy="760010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67540"/>
              <a:ext cx="903514" cy="752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196202" cy="8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25015" y="1733907"/>
            <a:ext cx="7772400" cy="414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§"/>
            </a:pPr>
            <a:endParaRPr lang="en-US" sz="800" i="1" dirty="0">
              <a:solidFill>
                <a:schemeClr val="accent4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90000"/>
              </a:lnSpc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Нов модел за грижа за възрастни хора в техните домове;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dirty="0" smtClean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/>
              <a:t>Пандемия от </a:t>
            </a:r>
            <a:r>
              <a:rPr lang="en-US" dirty="0" smtClean="0"/>
              <a:t>COVID-19</a:t>
            </a:r>
            <a:r>
              <a:rPr lang="bg-BG" dirty="0" smtClean="0"/>
              <a:t>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dirty="0" smtClean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Намиране </a:t>
            </a:r>
            <a:r>
              <a:rPr lang="bg-BG" dirty="0"/>
              <a:t>на квалифициран персонал</a:t>
            </a:r>
            <a:r>
              <a:rPr lang="bg-BG" dirty="0" smtClean="0"/>
              <a:t>;</a:t>
            </a:r>
          </a:p>
          <a:p>
            <a:pPr algn="just">
              <a:lnSpc>
                <a:spcPct val="90000"/>
              </a:lnSpc>
              <a:defRPr/>
            </a:pPr>
            <a:endParaRPr lang="bg-BG" sz="800" dirty="0" smtClean="0"/>
          </a:p>
          <a:p>
            <a:pPr algn="just">
              <a:lnSpc>
                <a:spcPct val="90000"/>
              </a:lnSpc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Недоверие</a:t>
            </a:r>
            <a:r>
              <a:rPr lang="en-US" dirty="0" smtClean="0"/>
              <a:t> </a:t>
            </a:r>
            <a:r>
              <a:rPr lang="bg-BG" dirty="0" smtClean="0"/>
              <a:t>на потребителите към новите технологии;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1000" dirty="0"/>
          </a:p>
          <a:p>
            <a:pPr algn="just">
              <a:lnSpc>
                <a:spcPct val="90000"/>
              </a:lnSpc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Социално-икономическа и </a:t>
            </a:r>
            <a:r>
              <a:rPr lang="bg-BG" dirty="0"/>
              <a:t>политическа </a:t>
            </a:r>
            <a:r>
              <a:rPr lang="bg-BG" dirty="0" smtClean="0"/>
              <a:t>нестабилност;</a:t>
            </a:r>
          </a:p>
          <a:p>
            <a:pPr algn="just">
              <a:lnSpc>
                <a:spcPct val="90000"/>
              </a:lnSpc>
              <a:defRPr/>
            </a:pPr>
            <a:endParaRPr lang="bg-BG" dirty="0" smtClean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Осигуряване на устойчивост на услугата </a:t>
            </a:r>
            <a:r>
              <a:rPr lang="bg-BG" dirty="0" err="1" smtClean="0"/>
              <a:t>телекеър</a:t>
            </a:r>
            <a:r>
              <a:rPr lang="bg-BG" dirty="0" smtClean="0"/>
              <a:t> и нейното прилагане в други региони на страната.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dirty="0"/>
          </a:p>
          <a:p>
            <a:pPr algn="just">
              <a:lnSpc>
                <a:spcPct val="90000"/>
              </a:lnSpc>
              <a:defRPr/>
            </a:pPr>
            <a:endParaRPr lang="bg-BG" sz="800" dirty="0" smtClean="0"/>
          </a:p>
          <a:p>
            <a:pPr algn="just">
              <a:lnSpc>
                <a:spcPct val="90000"/>
              </a:lnSpc>
              <a:defRPr/>
            </a:pPr>
            <a:endParaRPr lang="bg-BG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006046" y="1547696"/>
            <a:ext cx="27764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bg-BG" sz="1600" i="1" dirty="0" smtClean="0"/>
          </a:p>
          <a:p>
            <a:pPr algn="ctr"/>
            <a:r>
              <a:rPr lang="bg-BG" sz="1600" i="1" dirty="0" smtClean="0"/>
              <a:t>  </a:t>
            </a:r>
            <a:endParaRPr lang="bg-BG" b="1" dirty="0">
              <a:solidFill>
                <a:srgbClr val="7E0000"/>
              </a:solidFill>
            </a:endParaRPr>
          </a:p>
          <a:p>
            <a:pPr algn="ctr"/>
            <a:endParaRPr lang="bg-BG" b="1" dirty="0" smtClean="0">
              <a:solidFill>
                <a:srgbClr val="7E0000"/>
              </a:solidFill>
            </a:endParaRPr>
          </a:p>
          <a:p>
            <a:pPr algn="ctr"/>
            <a:endParaRPr lang="bg-BG" b="1" dirty="0">
              <a:solidFill>
                <a:srgbClr val="7E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6417" y="783651"/>
            <a:ext cx="377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solidFill>
                  <a:srgbClr val="7E0000"/>
                </a:solidFill>
              </a:rPr>
              <a:t>Предизвикателства / Възможности</a:t>
            </a:r>
            <a:endParaRPr lang="bg-BG" b="1" dirty="0">
              <a:solidFill>
                <a:srgbClr val="7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104398"/>
            <a:ext cx="9144000" cy="760691"/>
            <a:chOff x="0" y="-67540"/>
            <a:chExt cx="9144000" cy="760010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67540"/>
              <a:ext cx="903514" cy="752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196202" cy="8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7443" y="1371600"/>
            <a:ext cx="7772400" cy="497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§"/>
            </a:pPr>
            <a:endParaRPr lang="en-US" sz="800" i="1" dirty="0">
              <a:solidFill>
                <a:schemeClr val="accent4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81 </a:t>
            </a:r>
            <a:r>
              <a:rPr lang="bg-BG" dirty="0"/>
              <a:t>работни места в 7-те общини – за медицински сестри, домашни помощници и оператори в </a:t>
            </a:r>
            <a:r>
              <a:rPr lang="bg-BG" dirty="0" smtClean="0"/>
              <a:t>ККЦ;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Създадена работеща единна система за мониторинг и предоставяне на услугата </a:t>
            </a:r>
            <a:r>
              <a:rPr lang="bg-BG" dirty="0" err="1" smtClean="0"/>
              <a:t>телекеър</a:t>
            </a:r>
            <a:r>
              <a:rPr lang="bg-BG" dirty="0" smtClean="0"/>
              <a:t>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1</a:t>
            </a:r>
            <a:r>
              <a:rPr lang="en-US" dirty="0" smtClean="0"/>
              <a:t>1</a:t>
            </a:r>
            <a:r>
              <a:rPr lang="bg-BG" dirty="0" smtClean="0"/>
              <a:t>30 </a:t>
            </a:r>
            <a:r>
              <a:rPr lang="bg-BG" dirty="0"/>
              <a:t>потребители на интегрираните здравно-социални услуги в домашна </a:t>
            </a:r>
            <a:r>
              <a:rPr lang="bg-BG" dirty="0" smtClean="0"/>
              <a:t>среда;</a:t>
            </a:r>
          </a:p>
          <a:p>
            <a:pPr algn="just">
              <a:lnSpc>
                <a:spcPct val="90000"/>
              </a:lnSpc>
              <a:defRPr/>
            </a:pPr>
            <a:endParaRPr lang="bg-BG" sz="800" dirty="0" smtClean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/>
              <a:t> </a:t>
            </a:r>
            <a:r>
              <a:rPr lang="bg-BG" dirty="0" smtClean="0"/>
              <a:t>Над </a:t>
            </a:r>
            <a:r>
              <a:rPr lang="bg-BG" dirty="0"/>
              <a:t>900 потребители </a:t>
            </a:r>
            <a:r>
              <a:rPr lang="bg-BG" dirty="0" smtClean="0"/>
              <a:t>обхванати от </a:t>
            </a:r>
            <a:r>
              <a:rPr lang="bg-BG" dirty="0"/>
              <a:t>услугата </a:t>
            </a:r>
            <a:r>
              <a:rPr lang="bg-BG" dirty="0" err="1" smtClean="0"/>
              <a:t>телекеър</a:t>
            </a:r>
            <a:r>
              <a:rPr lang="bg-BG" dirty="0" smtClean="0"/>
              <a:t>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/>
              <a:t>Проведено проучване от страна </a:t>
            </a:r>
            <a:r>
              <a:rPr lang="bg-BG"/>
              <a:t>на </a:t>
            </a:r>
            <a:r>
              <a:rPr lang="bg-BG" smtClean="0"/>
              <a:t>Университета </a:t>
            </a:r>
            <a:r>
              <a:rPr lang="bg-BG" dirty="0"/>
              <a:t>за приложни науки в Берген относно ефекта и приложимостта на услугата </a:t>
            </a:r>
            <a:r>
              <a:rPr lang="bg-BG" dirty="0" err="1"/>
              <a:t>телекеър</a:t>
            </a:r>
            <a:r>
              <a:rPr lang="bg-BG" dirty="0"/>
              <a:t> сред възрастни хора в </a:t>
            </a:r>
            <a:r>
              <a:rPr lang="bg-BG" dirty="0" smtClean="0"/>
              <a:t>България;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Подготвен</a:t>
            </a:r>
            <a:r>
              <a:rPr lang="en-US" dirty="0" smtClean="0"/>
              <a:t> </a:t>
            </a:r>
            <a:r>
              <a:rPr lang="bg-BG" dirty="0"/>
              <a:t>стандарт за качество на услугата </a:t>
            </a:r>
            <a:r>
              <a:rPr lang="bg-BG" dirty="0" err="1"/>
              <a:t>телекеър</a:t>
            </a:r>
            <a:r>
              <a:rPr lang="bg-BG" dirty="0"/>
              <a:t> </a:t>
            </a:r>
            <a:r>
              <a:rPr lang="bg-BG" dirty="0" smtClean="0"/>
              <a:t>съвместно </a:t>
            </a:r>
            <a:r>
              <a:rPr lang="bg-BG" dirty="0"/>
              <a:t>с </a:t>
            </a:r>
            <a:r>
              <a:rPr lang="bg-BG" dirty="0" smtClean="0"/>
              <a:t>АКСУ, МТСП и други заинтересовани страни;</a:t>
            </a:r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bg-BG" sz="800" dirty="0"/>
          </a:p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dirty="0" smtClean="0"/>
              <a:t>План за действие за периода 2022-2027 за изпълнение на Националната стратегия на дългосрочна грижа</a:t>
            </a:r>
            <a:r>
              <a:rPr lang="bg-BG" dirty="0"/>
              <a:t>.</a:t>
            </a:r>
            <a:endParaRPr lang="bg-BG" dirty="0" smtClean="0"/>
          </a:p>
          <a:p>
            <a:pPr algn="just">
              <a:lnSpc>
                <a:spcPct val="90000"/>
              </a:lnSpc>
              <a:defRPr/>
            </a:pPr>
            <a:endParaRPr lang="bg-BG" dirty="0" smtClean="0"/>
          </a:p>
          <a:p>
            <a:pPr algn="just">
              <a:lnSpc>
                <a:spcPct val="90000"/>
              </a:lnSpc>
              <a:defRPr/>
            </a:pPr>
            <a:endParaRPr lang="bg-BG" sz="800" dirty="0" smtClean="0"/>
          </a:p>
          <a:p>
            <a:pPr algn="just">
              <a:lnSpc>
                <a:spcPct val="90000"/>
              </a:lnSpc>
              <a:defRPr/>
            </a:pPr>
            <a:endParaRPr lang="bg-BG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006046" y="1547696"/>
            <a:ext cx="27764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bg-BG" sz="1600" i="1" dirty="0" smtClean="0"/>
          </a:p>
          <a:p>
            <a:pPr algn="ctr"/>
            <a:r>
              <a:rPr lang="bg-BG" sz="1600" i="1" dirty="0" smtClean="0"/>
              <a:t>  </a:t>
            </a:r>
            <a:endParaRPr lang="bg-BG" b="1" dirty="0">
              <a:solidFill>
                <a:srgbClr val="7E0000"/>
              </a:solidFill>
            </a:endParaRPr>
          </a:p>
          <a:p>
            <a:pPr algn="ctr"/>
            <a:endParaRPr lang="bg-BG" b="1" dirty="0" smtClean="0">
              <a:solidFill>
                <a:srgbClr val="7E0000"/>
              </a:solidFill>
            </a:endParaRPr>
          </a:p>
          <a:p>
            <a:pPr algn="ctr"/>
            <a:endParaRPr lang="bg-BG" b="1" dirty="0">
              <a:solidFill>
                <a:srgbClr val="7E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65513" y="831139"/>
            <a:ext cx="3008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solidFill>
                  <a:srgbClr val="7E0000"/>
                </a:solidFill>
              </a:rPr>
              <a:t>Постигнати резултати</a:t>
            </a:r>
            <a:endParaRPr lang="bg-BG" b="1" dirty="0">
              <a:solidFill>
                <a:srgbClr val="7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7"/>
          <p:cNvSpPr txBox="1">
            <a:spLocks noChangeArrowheads="1"/>
          </p:cNvSpPr>
          <p:nvPr/>
        </p:nvSpPr>
        <p:spPr bwMode="auto">
          <a:xfrm>
            <a:off x="684213" y="2924175"/>
            <a:ext cx="9720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altLang="en-US"/>
              <a:t> </a:t>
            </a:r>
          </a:p>
          <a:p>
            <a:pPr algn="ctr"/>
            <a:endParaRPr lang="en-US" altLang="en-US"/>
          </a:p>
        </p:txBody>
      </p:sp>
      <p:sp>
        <p:nvSpPr>
          <p:cNvPr id="2052" name="TextBox 14"/>
          <p:cNvSpPr txBox="1">
            <a:spLocks noChangeArrowheads="1"/>
          </p:cNvSpPr>
          <p:nvPr/>
        </p:nvSpPr>
        <p:spPr bwMode="auto">
          <a:xfrm>
            <a:off x="3348038" y="5300663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/>
              <a:t> </a:t>
            </a:r>
            <a:endParaRPr lang="bg-BG" altLang="en-US" sz="1400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0" y="6096000"/>
            <a:ext cx="9144000" cy="769089"/>
            <a:chOff x="0" y="-75931"/>
            <a:chExt cx="9144000" cy="768401"/>
          </a:xfrm>
        </p:grpSpPr>
        <p:pic>
          <p:nvPicPr>
            <p:cNvPr id="9" name="Picture 15" descr="Logo_BRC_BU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75931"/>
              <a:ext cx="913582" cy="76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0" y="692470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>
              <a:off x="1239838" y="280541"/>
              <a:ext cx="184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1363" indent="-285750" defTabSz="912813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1413" indent="-228600" defTabSz="912813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98613" indent="-228600" defTabSz="912813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5813" indent="-228600" defTabSz="912813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30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02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74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4613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057400" y="76333"/>
              <a:ext cx="2553815" cy="608036"/>
              <a:chOff x="2129408" y="184345"/>
              <a:chExt cx="2553815" cy="608036"/>
            </a:xfrm>
          </p:grpSpPr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2739008" y="238725"/>
                <a:ext cx="1944215" cy="553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труда и социалната политика</a:t>
                </a:r>
              </a:p>
            </p:txBody>
          </p:sp>
          <p:pic>
            <p:nvPicPr>
              <p:cNvPr id="18" name="Picture 26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2129408" y="184345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4800600" y="76333"/>
              <a:ext cx="2260785" cy="567062"/>
              <a:chOff x="4800600" y="212463"/>
              <a:chExt cx="2260785" cy="567062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5410200" y="364727"/>
                <a:ext cx="1651185" cy="39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1363" indent="-285750" defTabSz="912813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1413" indent="-228600" defTabSz="912813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598613" indent="-228600" defTabSz="912813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5813" indent="-228600" defTabSz="912813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30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02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74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4613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Министерство на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bg-BG" altLang="en-US" sz="1000" b="1" dirty="0"/>
                  <a:t>здравеопазването</a:t>
                </a:r>
              </a:p>
            </p:txBody>
          </p:sp>
          <p:pic>
            <p:nvPicPr>
              <p:cNvPr id="16" name="Picture 24" descr="Bulgaria_Gerb-[Converted]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18" t="42650" r="38120" b="42650"/>
              <a:stretch>
                <a:fillRect/>
              </a:stretch>
            </p:blipFill>
            <p:spPr bwMode="auto">
              <a:xfrm>
                <a:off x="4800600" y="212463"/>
                <a:ext cx="648071" cy="567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9" name="Picture 2" descr="C:\Users\s.metodieva\Desktop\EEA_Grants_2019\Logos\KS Hoved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248400"/>
            <a:ext cx="990600" cy="4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metodieva\Desktop\EEA_Grants_2019\Logos\EEA_grants@4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1"/>
            <a:ext cx="1219200" cy="85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05471" y="5263236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 smtClean="0">
                <a:solidFill>
                  <a:srgbClr val="800000"/>
                </a:solidFill>
              </a:rPr>
              <a:t> </a:t>
            </a:r>
            <a:endParaRPr lang="en-US" sz="2400" b="1" dirty="0">
              <a:solidFill>
                <a:srgbClr val="8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14" y="3465941"/>
            <a:ext cx="2598524" cy="1734515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444" y="3469375"/>
            <a:ext cx="2529356" cy="1715025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38" y="3470947"/>
            <a:ext cx="2646107" cy="1713453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36" y="1582745"/>
            <a:ext cx="2646109" cy="17519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14" y="1580836"/>
            <a:ext cx="2663823" cy="17341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98246" y="703565"/>
            <a:ext cx="37488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b="1" dirty="0">
                <a:solidFill>
                  <a:srgbClr val="800000"/>
                </a:solidFill>
              </a:rPr>
              <a:t>Благодаря за вниманието!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3072" y="5364365"/>
            <a:ext cx="7556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Христина Братанова,</a:t>
            </a:r>
          </a:p>
          <a:p>
            <a:pPr algn="ctr"/>
            <a:r>
              <a:rPr lang="bg-BG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Супервайзор</a:t>
            </a:r>
            <a:r>
              <a:rPr lang="bg-BG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медицински дейности по проекта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0814" y="1079874"/>
            <a:ext cx="2543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11"/>
              </a:rPr>
              <a:t>www.e-homecarebg.com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445" y="1620023"/>
            <a:ext cx="2529356" cy="172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340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 Antiqua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Hr. Bratanova</dc:creator>
  <cp:lastModifiedBy>User</cp:lastModifiedBy>
  <cp:revision>147</cp:revision>
  <cp:lastPrinted>2024-05-29T10:45:59Z</cp:lastPrinted>
  <dcterms:created xsi:type="dcterms:W3CDTF">2006-08-16T00:00:00Z</dcterms:created>
  <dcterms:modified xsi:type="dcterms:W3CDTF">2024-05-29T11:10:12Z</dcterms:modified>
</cp:coreProperties>
</file>