
<file path=[Content_Types].xml><?xml version="1.0" encoding="utf-8"?>
<Types xmlns="http://schemas.openxmlformats.org/package/2006/content-types">
  <Default Extension="png" ContentType="image/png"/>
  <Default Extension="jfif" ContentType="image/jpeg"/>
  <Default Extension="jpeg" ContentType="image/jpeg"/>
  <Default Extension="emf" ContentType="image/x-emf"/>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56" r:id="rId2"/>
    <p:sldId id="261" r:id="rId3"/>
    <p:sldId id="260" r:id="rId4"/>
    <p:sldId id="257" r:id="rId5"/>
    <p:sldId id="258" r:id="rId6"/>
    <p:sldId id="259" r:id="rId7"/>
    <p:sldId id="282" r:id="rId8"/>
    <p:sldId id="283" r:id="rId9"/>
    <p:sldId id="286" r:id="rId10"/>
    <p:sldId id="284" r:id="rId11"/>
    <p:sldId id="285" r:id="rId12"/>
    <p:sldId id="263" r:id="rId13"/>
    <p:sldId id="262" r:id="rId14"/>
    <p:sldId id="269" r:id="rId15"/>
    <p:sldId id="268" r:id="rId16"/>
    <p:sldId id="267" r:id="rId17"/>
    <p:sldId id="266" r:id="rId18"/>
    <p:sldId id="265" r:id="rId19"/>
    <p:sldId id="264" r:id="rId20"/>
    <p:sldId id="275" r:id="rId21"/>
    <p:sldId id="270" r:id="rId22"/>
    <p:sldId id="271" r:id="rId23"/>
    <p:sldId id="272" r:id="rId24"/>
    <p:sldId id="281" r:id="rId25"/>
    <p:sldId id="279"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8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2" autoAdjust="0"/>
    <p:restoredTop sz="94660"/>
  </p:normalViewPr>
  <p:slideViewPr>
    <p:cSldViewPr snapToGrid="0" showGuides="1">
      <p:cViewPr varScale="1">
        <p:scale>
          <a:sx n="84" d="100"/>
          <a:sy n="84" d="100"/>
        </p:scale>
        <p:origin x="538" y="82"/>
      </p:cViewPr>
      <p:guideLst>
        <p:guide orient="horz" pos="2160"/>
        <p:guide pos="388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C1D5C9E-CC34-4AB3-BE39-7AAE931428D9}" type="datetimeFigureOut">
              <a:rPr lang="bg-BG" smtClean="0"/>
              <a:t>29.5.2024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795222EA-40E3-4116-9BE8-527D904ACB31}" type="slidenum">
              <a:rPr lang="bg-BG" smtClean="0"/>
              <a:t>‹#›</a:t>
            </a:fld>
            <a:endParaRPr lang="bg-BG"/>
          </a:p>
        </p:txBody>
      </p:sp>
    </p:spTree>
    <p:extLst>
      <p:ext uri="{BB962C8B-B14F-4D97-AF65-F5344CB8AC3E}">
        <p14:creationId xmlns:p14="http://schemas.microsoft.com/office/powerpoint/2010/main" val="16897308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C1D5C9E-CC34-4AB3-BE39-7AAE931428D9}" type="datetimeFigureOut">
              <a:rPr lang="bg-BG" smtClean="0"/>
              <a:t>29.5.2024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795222EA-40E3-4116-9BE8-527D904ACB31}" type="slidenum">
              <a:rPr lang="bg-BG" smtClean="0"/>
              <a:t>‹#›</a:t>
            </a:fld>
            <a:endParaRPr lang="bg-BG"/>
          </a:p>
        </p:txBody>
      </p:sp>
    </p:spTree>
    <p:extLst>
      <p:ext uri="{BB962C8B-B14F-4D97-AF65-F5344CB8AC3E}">
        <p14:creationId xmlns:p14="http://schemas.microsoft.com/office/powerpoint/2010/main" val="17340643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C1D5C9E-CC34-4AB3-BE39-7AAE931428D9}" type="datetimeFigureOut">
              <a:rPr lang="bg-BG" smtClean="0"/>
              <a:t>29.5.2024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795222EA-40E3-4116-9BE8-527D904ACB31}" type="slidenum">
              <a:rPr lang="bg-BG" smtClean="0"/>
              <a:t>‹#›</a:t>
            </a:fld>
            <a:endParaRPr lang="bg-BG"/>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6763449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C1D5C9E-CC34-4AB3-BE39-7AAE931428D9}" type="datetimeFigureOut">
              <a:rPr lang="bg-BG" smtClean="0"/>
              <a:t>29.5.2024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795222EA-40E3-4116-9BE8-527D904ACB31}" type="slidenum">
              <a:rPr lang="bg-BG" smtClean="0"/>
              <a:t>‹#›</a:t>
            </a:fld>
            <a:endParaRPr lang="bg-BG"/>
          </a:p>
        </p:txBody>
      </p:sp>
    </p:spTree>
    <p:extLst>
      <p:ext uri="{BB962C8B-B14F-4D97-AF65-F5344CB8AC3E}">
        <p14:creationId xmlns:p14="http://schemas.microsoft.com/office/powerpoint/2010/main" val="21721638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C1D5C9E-CC34-4AB3-BE39-7AAE931428D9}" type="datetimeFigureOut">
              <a:rPr lang="bg-BG" smtClean="0"/>
              <a:t>29.5.2024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795222EA-40E3-4116-9BE8-527D904ACB31}" type="slidenum">
              <a:rPr lang="bg-BG" smtClean="0"/>
              <a:t>‹#›</a:t>
            </a:fld>
            <a:endParaRPr lang="bg-BG"/>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8447505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C1D5C9E-CC34-4AB3-BE39-7AAE931428D9}" type="datetimeFigureOut">
              <a:rPr lang="bg-BG" smtClean="0"/>
              <a:t>29.5.2024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795222EA-40E3-4116-9BE8-527D904ACB31}" type="slidenum">
              <a:rPr lang="bg-BG" smtClean="0"/>
              <a:t>‹#›</a:t>
            </a:fld>
            <a:endParaRPr lang="bg-BG"/>
          </a:p>
        </p:txBody>
      </p:sp>
    </p:spTree>
    <p:extLst>
      <p:ext uri="{BB962C8B-B14F-4D97-AF65-F5344CB8AC3E}">
        <p14:creationId xmlns:p14="http://schemas.microsoft.com/office/powerpoint/2010/main" val="31812260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C1D5C9E-CC34-4AB3-BE39-7AAE931428D9}" type="datetimeFigureOut">
              <a:rPr lang="bg-BG" smtClean="0"/>
              <a:t>29.5.2024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795222EA-40E3-4116-9BE8-527D904ACB31}" type="slidenum">
              <a:rPr lang="bg-BG" smtClean="0"/>
              <a:t>‹#›</a:t>
            </a:fld>
            <a:endParaRPr lang="bg-BG"/>
          </a:p>
        </p:txBody>
      </p:sp>
    </p:spTree>
    <p:extLst>
      <p:ext uri="{BB962C8B-B14F-4D97-AF65-F5344CB8AC3E}">
        <p14:creationId xmlns:p14="http://schemas.microsoft.com/office/powerpoint/2010/main" val="39272838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C1D5C9E-CC34-4AB3-BE39-7AAE931428D9}" type="datetimeFigureOut">
              <a:rPr lang="bg-BG" smtClean="0"/>
              <a:t>29.5.2024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795222EA-40E3-4116-9BE8-527D904ACB31}" type="slidenum">
              <a:rPr lang="bg-BG" smtClean="0"/>
              <a:t>‹#›</a:t>
            </a:fld>
            <a:endParaRPr lang="bg-BG"/>
          </a:p>
        </p:txBody>
      </p:sp>
    </p:spTree>
    <p:extLst>
      <p:ext uri="{BB962C8B-B14F-4D97-AF65-F5344CB8AC3E}">
        <p14:creationId xmlns:p14="http://schemas.microsoft.com/office/powerpoint/2010/main" val="1951638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C1D5C9E-CC34-4AB3-BE39-7AAE931428D9}" type="datetimeFigureOut">
              <a:rPr lang="bg-BG" smtClean="0"/>
              <a:t>29.5.2024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795222EA-40E3-4116-9BE8-527D904ACB31}" type="slidenum">
              <a:rPr lang="bg-BG" smtClean="0"/>
              <a:t>‹#›</a:t>
            </a:fld>
            <a:endParaRPr lang="bg-BG"/>
          </a:p>
        </p:txBody>
      </p:sp>
    </p:spTree>
    <p:extLst>
      <p:ext uri="{BB962C8B-B14F-4D97-AF65-F5344CB8AC3E}">
        <p14:creationId xmlns:p14="http://schemas.microsoft.com/office/powerpoint/2010/main" val="29256758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C1D5C9E-CC34-4AB3-BE39-7AAE931428D9}" type="datetimeFigureOut">
              <a:rPr lang="bg-BG" smtClean="0"/>
              <a:t>29.5.2024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795222EA-40E3-4116-9BE8-527D904ACB31}" type="slidenum">
              <a:rPr lang="bg-BG" smtClean="0"/>
              <a:t>‹#›</a:t>
            </a:fld>
            <a:endParaRPr lang="bg-BG"/>
          </a:p>
        </p:txBody>
      </p:sp>
    </p:spTree>
    <p:extLst>
      <p:ext uri="{BB962C8B-B14F-4D97-AF65-F5344CB8AC3E}">
        <p14:creationId xmlns:p14="http://schemas.microsoft.com/office/powerpoint/2010/main" val="19885844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C1D5C9E-CC34-4AB3-BE39-7AAE931428D9}" type="datetimeFigureOut">
              <a:rPr lang="bg-BG" smtClean="0"/>
              <a:t>29.5.2024 г.</a:t>
            </a:fld>
            <a:endParaRPr lang="bg-BG"/>
          </a:p>
        </p:txBody>
      </p:sp>
      <p:sp>
        <p:nvSpPr>
          <p:cNvPr id="6" name="Footer Placeholder 5"/>
          <p:cNvSpPr>
            <a:spLocks noGrp="1"/>
          </p:cNvSpPr>
          <p:nvPr>
            <p:ph type="ftr" sz="quarter" idx="11"/>
          </p:nvPr>
        </p:nvSpPr>
        <p:spPr/>
        <p:txBody>
          <a:bodyPr/>
          <a:lstStyle/>
          <a:p>
            <a:endParaRPr lang="bg-BG"/>
          </a:p>
        </p:txBody>
      </p:sp>
      <p:sp>
        <p:nvSpPr>
          <p:cNvPr id="7" name="Slide Number Placeholder 6"/>
          <p:cNvSpPr>
            <a:spLocks noGrp="1"/>
          </p:cNvSpPr>
          <p:nvPr>
            <p:ph type="sldNum" sz="quarter" idx="12"/>
          </p:nvPr>
        </p:nvSpPr>
        <p:spPr/>
        <p:txBody>
          <a:bodyPr/>
          <a:lstStyle/>
          <a:p>
            <a:fld id="{795222EA-40E3-4116-9BE8-527D904ACB31}" type="slidenum">
              <a:rPr lang="bg-BG" smtClean="0"/>
              <a:t>‹#›</a:t>
            </a:fld>
            <a:endParaRPr lang="bg-BG"/>
          </a:p>
        </p:txBody>
      </p:sp>
    </p:spTree>
    <p:extLst>
      <p:ext uri="{BB962C8B-B14F-4D97-AF65-F5344CB8AC3E}">
        <p14:creationId xmlns:p14="http://schemas.microsoft.com/office/powerpoint/2010/main" val="34219394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C1D5C9E-CC34-4AB3-BE39-7AAE931428D9}" type="datetimeFigureOut">
              <a:rPr lang="bg-BG" smtClean="0"/>
              <a:t>29.5.2024 г.</a:t>
            </a:fld>
            <a:endParaRPr lang="bg-BG"/>
          </a:p>
        </p:txBody>
      </p:sp>
      <p:sp>
        <p:nvSpPr>
          <p:cNvPr id="8" name="Footer Placeholder 7"/>
          <p:cNvSpPr>
            <a:spLocks noGrp="1"/>
          </p:cNvSpPr>
          <p:nvPr>
            <p:ph type="ftr" sz="quarter" idx="11"/>
          </p:nvPr>
        </p:nvSpPr>
        <p:spPr/>
        <p:txBody>
          <a:bodyPr/>
          <a:lstStyle/>
          <a:p>
            <a:endParaRPr lang="bg-BG"/>
          </a:p>
        </p:txBody>
      </p:sp>
      <p:sp>
        <p:nvSpPr>
          <p:cNvPr id="9" name="Slide Number Placeholder 8"/>
          <p:cNvSpPr>
            <a:spLocks noGrp="1"/>
          </p:cNvSpPr>
          <p:nvPr>
            <p:ph type="sldNum" sz="quarter" idx="12"/>
          </p:nvPr>
        </p:nvSpPr>
        <p:spPr/>
        <p:txBody>
          <a:bodyPr/>
          <a:lstStyle/>
          <a:p>
            <a:fld id="{795222EA-40E3-4116-9BE8-527D904ACB31}" type="slidenum">
              <a:rPr lang="bg-BG" smtClean="0"/>
              <a:t>‹#›</a:t>
            </a:fld>
            <a:endParaRPr lang="bg-BG"/>
          </a:p>
        </p:txBody>
      </p:sp>
    </p:spTree>
    <p:extLst>
      <p:ext uri="{BB962C8B-B14F-4D97-AF65-F5344CB8AC3E}">
        <p14:creationId xmlns:p14="http://schemas.microsoft.com/office/powerpoint/2010/main" val="659678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C1D5C9E-CC34-4AB3-BE39-7AAE931428D9}" type="datetimeFigureOut">
              <a:rPr lang="bg-BG" smtClean="0"/>
              <a:t>29.5.2024 г.</a:t>
            </a:fld>
            <a:endParaRPr lang="bg-BG"/>
          </a:p>
        </p:txBody>
      </p:sp>
      <p:sp>
        <p:nvSpPr>
          <p:cNvPr id="4" name="Footer Placeholder 3"/>
          <p:cNvSpPr>
            <a:spLocks noGrp="1"/>
          </p:cNvSpPr>
          <p:nvPr>
            <p:ph type="ftr" sz="quarter" idx="11"/>
          </p:nvPr>
        </p:nvSpPr>
        <p:spPr/>
        <p:txBody>
          <a:bodyPr/>
          <a:lstStyle/>
          <a:p>
            <a:endParaRPr lang="bg-BG"/>
          </a:p>
        </p:txBody>
      </p:sp>
      <p:sp>
        <p:nvSpPr>
          <p:cNvPr id="5" name="Slide Number Placeholder 4"/>
          <p:cNvSpPr>
            <a:spLocks noGrp="1"/>
          </p:cNvSpPr>
          <p:nvPr>
            <p:ph type="sldNum" sz="quarter" idx="12"/>
          </p:nvPr>
        </p:nvSpPr>
        <p:spPr/>
        <p:txBody>
          <a:bodyPr/>
          <a:lstStyle/>
          <a:p>
            <a:fld id="{795222EA-40E3-4116-9BE8-527D904ACB31}" type="slidenum">
              <a:rPr lang="bg-BG" smtClean="0"/>
              <a:t>‹#›</a:t>
            </a:fld>
            <a:endParaRPr lang="bg-BG"/>
          </a:p>
        </p:txBody>
      </p:sp>
    </p:spTree>
    <p:extLst>
      <p:ext uri="{BB962C8B-B14F-4D97-AF65-F5344CB8AC3E}">
        <p14:creationId xmlns:p14="http://schemas.microsoft.com/office/powerpoint/2010/main" val="25369125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1D5C9E-CC34-4AB3-BE39-7AAE931428D9}" type="datetimeFigureOut">
              <a:rPr lang="bg-BG" smtClean="0"/>
              <a:t>29.5.2024 г.</a:t>
            </a:fld>
            <a:endParaRPr lang="bg-BG"/>
          </a:p>
        </p:txBody>
      </p:sp>
      <p:sp>
        <p:nvSpPr>
          <p:cNvPr id="3" name="Footer Placeholder 2"/>
          <p:cNvSpPr>
            <a:spLocks noGrp="1"/>
          </p:cNvSpPr>
          <p:nvPr>
            <p:ph type="ftr" sz="quarter" idx="11"/>
          </p:nvPr>
        </p:nvSpPr>
        <p:spPr/>
        <p:txBody>
          <a:bodyPr/>
          <a:lstStyle/>
          <a:p>
            <a:endParaRPr lang="bg-BG"/>
          </a:p>
        </p:txBody>
      </p:sp>
      <p:sp>
        <p:nvSpPr>
          <p:cNvPr id="4" name="Slide Number Placeholder 3"/>
          <p:cNvSpPr>
            <a:spLocks noGrp="1"/>
          </p:cNvSpPr>
          <p:nvPr>
            <p:ph type="sldNum" sz="quarter" idx="12"/>
          </p:nvPr>
        </p:nvSpPr>
        <p:spPr/>
        <p:txBody>
          <a:bodyPr/>
          <a:lstStyle/>
          <a:p>
            <a:fld id="{795222EA-40E3-4116-9BE8-527D904ACB31}" type="slidenum">
              <a:rPr lang="bg-BG" smtClean="0"/>
              <a:t>‹#›</a:t>
            </a:fld>
            <a:endParaRPr lang="bg-BG"/>
          </a:p>
        </p:txBody>
      </p:sp>
    </p:spTree>
    <p:extLst>
      <p:ext uri="{BB962C8B-B14F-4D97-AF65-F5344CB8AC3E}">
        <p14:creationId xmlns:p14="http://schemas.microsoft.com/office/powerpoint/2010/main" val="16244506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C1D5C9E-CC34-4AB3-BE39-7AAE931428D9}" type="datetimeFigureOut">
              <a:rPr lang="bg-BG" smtClean="0"/>
              <a:t>29.5.2024 г.</a:t>
            </a:fld>
            <a:endParaRPr lang="bg-BG"/>
          </a:p>
        </p:txBody>
      </p:sp>
      <p:sp>
        <p:nvSpPr>
          <p:cNvPr id="6" name="Footer Placeholder 5"/>
          <p:cNvSpPr>
            <a:spLocks noGrp="1"/>
          </p:cNvSpPr>
          <p:nvPr>
            <p:ph type="ftr" sz="quarter" idx="11"/>
          </p:nvPr>
        </p:nvSpPr>
        <p:spPr/>
        <p:txBody>
          <a:bodyPr/>
          <a:lstStyle/>
          <a:p>
            <a:endParaRPr lang="bg-BG"/>
          </a:p>
        </p:txBody>
      </p:sp>
      <p:sp>
        <p:nvSpPr>
          <p:cNvPr id="7" name="Slide Number Placeholder 6"/>
          <p:cNvSpPr>
            <a:spLocks noGrp="1"/>
          </p:cNvSpPr>
          <p:nvPr>
            <p:ph type="sldNum" sz="quarter" idx="12"/>
          </p:nvPr>
        </p:nvSpPr>
        <p:spPr/>
        <p:txBody>
          <a:bodyPr/>
          <a:lstStyle/>
          <a:p>
            <a:fld id="{795222EA-40E3-4116-9BE8-527D904ACB31}" type="slidenum">
              <a:rPr lang="bg-BG" smtClean="0"/>
              <a:t>‹#›</a:t>
            </a:fld>
            <a:endParaRPr lang="bg-BG"/>
          </a:p>
        </p:txBody>
      </p:sp>
    </p:spTree>
    <p:extLst>
      <p:ext uri="{BB962C8B-B14F-4D97-AF65-F5344CB8AC3E}">
        <p14:creationId xmlns:p14="http://schemas.microsoft.com/office/powerpoint/2010/main" val="35257985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C1D5C9E-CC34-4AB3-BE39-7AAE931428D9}" type="datetimeFigureOut">
              <a:rPr lang="bg-BG" smtClean="0"/>
              <a:t>29.5.2024 г.</a:t>
            </a:fld>
            <a:endParaRPr lang="bg-BG"/>
          </a:p>
        </p:txBody>
      </p:sp>
      <p:sp>
        <p:nvSpPr>
          <p:cNvPr id="6" name="Footer Placeholder 5"/>
          <p:cNvSpPr>
            <a:spLocks noGrp="1"/>
          </p:cNvSpPr>
          <p:nvPr>
            <p:ph type="ftr" sz="quarter" idx="11"/>
          </p:nvPr>
        </p:nvSpPr>
        <p:spPr/>
        <p:txBody>
          <a:bodyPr/>
          <a:lstStyle/>
          <a:p>
            <a:endParaRPr lang="bg-BG"/>
          </a:p>
        </p:txBody>
      </p:sp>
      <p:sp>
        <p:nvSpPr>
          <p:cNvPr id="7" name="Slide Number Placeholder 6"/>
          <p:cNvSpPr>
            <a:spLocks noGrp="1"/>
          </p:cNvSpPr>
          <p:nvPr>
            <p:ph type="sldNum" sz="quarter" idx="12"/>
          </p:nvPr>
        </p:nvSpPr>
        <p:spPr/>
        <p:txBody>
          <a:bodyPr/>
          <a:lstStyle/>
          <a:p>
            <a:fld id="{795222EA-40E3-4116-9BE8-527D904ACB31}" type="slidenum">
              <a:rPr lang="bg-BG" smtClean="0"/>
              <a:t>‹#›</a:t>
            </a:fld>
            <a:endParaRPr lang="bg-BG"/>
          </a:p>
        </p:txBody>
      </p:sp>
    </p:spTree>
    <p:extLst>
      <p:ext uri="{BB962C8B-B14F-4D97-AF65-F5344CB8AC3E}">
        <p14:creationId xmlns:p14="http://schemas.microsoft.com/office/powerpoint/2010/main" val="39232853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C1D5C9E-CC34-4AB3-BE39-7AAE931428D9}" type="datetimeFigureOut">
              <a:rPr lang="bg-BG" smtClean="0"/>
              <a:t>29.5.2024 г.</a:t>
            </a:fld>
            <a:endParaRPr lang="bg-BG"/>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bg-BG"/>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795222EA-40E3-4116-9BE8-527D904ACB31}" type="slidenum">
              <a:rPr lang="bg-BG" smtClean="0"/>
              <a:t>‹#›</a:t>
            </a:fld>
            <a:endParaRPr lang="bg-BG"/>
          </a:p>
        </p:txBody>
      </p:sp>
    </p:spTree>
    <p:extLst>
      <p:ext uri="{BB962C8B-B14F-4D97-AF65-F5344CB8AC3E}">
        <p14:creationId xmlns:p14="http://schemas.microsoft.com/office/powerpoint/2010/main" val="236312814"/>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5" Type="http://schemas.openxmlformats.org/officeDocument/2006/relationships/image" Target="../media/image3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 Id="rId14"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jpeg"/></Relationships>
</file>

<file path=ppt/slides/_rels/slide1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1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1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png"/><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5.jpeg"/></Relationships>
</file>

<file path=ppt/slides/_rels/slide18.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2.xml"/><Relationship Id="rId4" Type="http://schemas.openxmlformats.org/officeDocument/2006/relationships/image" Target="../media/image51.jpeg"/></Relationships>
</file>

<file path=ppt/slides/_rels/slide21.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png"/><Relationship Id="rId1" Type="http://schemas.openxmlformats.org/officeDocument/2006/relationships/slideLayout" Target="../slideLayouts/slideLayout2.xml"/><Relationship Id="rId4" Type="http://schemas.openxmlformats.org/officeDocument/2006/relationships/image" Target="../media/image58.jpeg"/></Relationships>
</file>

<file path=ppt/slides/_rels/slide2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fif"/><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ahu.mlsp.government.bg/home/" TargetMode="External"/><Relationship Id="rId7" Type="http://schemas.openxmlformats.org/officeDocument/2006/relationships/image" Target="../media/image14.png"/><Relationship Id="rId2" Type="http://schemas.openxmlformats.org/officeDocument/2006/relationships/hyperlink" Target="https://mlsp.government.bg/normativni-aktove-1" TargetMode="Externa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hyperlink" Target="https://www.mlsp.government.bg/fond-sotsialna-zakrila"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2687108"/>
            <a:ext cx="11458221" cy="741892"/>
          </a:xfrm>
        </p:spPr>
        <p:txBody>
          <a:bodyPr>
            <a:normAutofit fontScale="90000"/>
          </a:bodyPr>
          <a:lstStyle/>
          <a:p>
            <a:pPr algn="ctr"/>
            <a:r>
              <a:rPr lang="bg-BG" b="1" dirty="0" smtClean="0"/>
              <a:t/>
            </a:r>
            <a:br>
              <a:rPr lang="bg-BG" b="1" dirty="0" smtClean="0"/>
            </a:br>
            <a:r>
              <a:rPr lang="bg-BG" b="1" dirty="0"/>
              <a:t/>
            </a:r>
            <a:br>
              <a:rPr lang="bg-BG" b="1" dirty="0"/>
            </a:br>
            <a:r>
              <a:rPr lang="bg-BG" b="1" dirty="0" smtClean="0"/>
              <a:t/>
            </a:r>
            <a:br>
              <a:rPr lang="bg-BG" b="1" dirty="0" smtClean="0"/>
            </a:br>
            <a:r>
              <a:rPr lang="bg-BG" b="1" dirty="0"/>
              <a:t/>
            </a:r>
            <a:br>
              <a:rPr lang="bg-BG" b="1" dirty="0"/>
            </a:br>
            <a:r>
              <a:rPr lang="bg-BG" b="1" dirty="0" smtClean="0"/>
              <a:t/>
            </a:r>
            <a:br>
              <a:rPr lang="bg-BG" b="1" dirty="0" smtClean="0"/>
            </a:br>
            <a:r>
              <a:rPr lang="bg-BG" sz="3300" b="1" dirty="0" smtClean="0">
                <a:solidFill>
                  <a:schemeClr val="tx1"/>
                </a:solidFill>
                <a:latin typeface="Times New Roman" panose="02020603050405020304" pitchFamily="18" charset="0"/>
                <a:cs typeface="Times New Roman" panose="02020603050405020304" pitchFamily="18" charset="0"/>
              </a:rPr>
              <a:t>НАЦИОНАЛЕН ПЛАН ЗА ВЪЗСТАНОВЯВАНЕ И УСТОЙЧИВОСТ НА РЕПУБЛИКА БЪЛГАРИЯ</a:t>
            </a:r>
            <a:r>
              <a:rPr lang="bg-BG" sz="3300" dirty="0" smtClean="0">
                <a:solidFill>
                  <a:schemeClr val="tx1"/>
                </a:solidFill>
                <a:latin typeface="Times New Roman" panose="02020603050405020304" pitchFamily="18" charset="0"/>
                <a:cs typeface="Times New Roman" panose="02020603050405020304" pitchFamily="18" charset="0"/>
              </a:rPr>
              <a:t/>
            </a:r>
            <a:br>
              <a:rPr lang="bg-BG" sz="3300" dirty="0" smtClean="0">
                <a:solidFill>
                  <a:schemeClr val="tx1"/>
                </a:solidFill>
                <a:latin typeface="Times New Roman" panose="02020603050405020304" pitchFamily="18" charset="0"/>
                <a:cs typeface="Times New Roman" panose="02020603050405020304" pitchFamily="18" charset="0"/>
              </a:rPr>
            </a:br>
            <a:endParaRPr lang="bg-BG" sz="3300" dirty="0">
              <a:solidFill>
                <a:schemeClr val="tx1"/>
              </a:solidFill>
              <a:latin typeface="Times New Roman" panose="02020603050405020304" pitchFamily="18" charset="0"/>
              <a:cs typeface="Times New Roman" panose="02020603050405020304" pitchFamily="18" charset="0"/>
            </a:endParaRPr>
          </a:p>
        </p:txBody>
      </p:sp>
      <p:pic>
        <p:nvPicPr>
          <p:cNvPr id="10" name="Content Placeholder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459578" y="124986"/>
            <a:ext cx="1534495" cy="1503789"/>
          </a:xfrm>
        </p:spPr>
      </p:pic>
      <p:sp>
        <p:nvSpPr>
          <p:cNvPr id="8" name="Text Placeholder 7"/>
          <p:cNvSpPr>
            <a:spLocks noGrp="1"/>
          </p:cNvSpPr>
          <p:nvPr>
            <p:ph type="body" sz="half" idx="2"/>
          </p:nvPr>
        </p:nvSpPr>
        <p:spPr>
          <a:xfrm>
            <a:off x="0" y="3248168"/>
            <a:ext cx="5704764" cy="2415653"/>
          </a:xfrm>
        </p:spPr>
        <p:txBody>
          <a:bodyPr>
            <a:normAutofit fontScale="70000" lnSpcReduction="20000"/>
          </a:bodyPr>
          <a:lstStyle/>
          <a:p>
            <a:pPr algn="just"/>
            <a:r>
              <a:rPr lang="ru-RU" sz="2900" b="1" dirty="0">
                <a:latin typeface="Times New Roman" panose="02020603050405020304" pitchFamily="18" charset="0"/>
                <a:cs typeface="Times New Roman" panose="02020603050405020304" pitchFamily="18" charset="0"/>
              </a:rPr>
              <a:t>Механизъм за възстановяване и </a:t>
            </a:r>
            <a:r>
              <a:rPr lang="ru-RU" sz="2900" b="1" dirty="0" smtClean="0">
                <a:latin typeface="Times New Roman" panose="02020603050405020304" pitchFamily="18" charset="0"/>
                <a:cs typeface="Times New Roman" panose="02020603050405020304" pitchFamily="18" charset="0"/>
              </a:rPr>
              <a:t>устойчивост:</a:t>
            </a:r>
            <a:endParaRPr lang="ru-RU" sz="2900" b="1" dirty="0">
              <a:latin typeface="Times New Roman" panose="02020603050405020304" pitchFamily="18" charset="0"/>
              <a:cs typeface="Times New Roman" panose="02020603050405020304" pitchFamily="18" charset="0"/>
            </a:endParaRPr>
          </a:p>
          <a:p>
            <a:pPr algn="just"/>
            <a:r>
              <a:rPr lang="ru-RU" sz="24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Този инструмент </a:t>
            </a:r>
            <a:r>
              <a:rPr lang="ru-RU" sz="2400"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подпомага </a:t>
            </a:r>
            <a:r>
              <a:rPr lang="ru-RU" sz="24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действията на държавите членки за справяне с икономическите и социалните последици на пандемията от COVID-19, както и опитите им да изградят по-устойчиви </a:t>
            </a:r>
            <a:r>
              <a:rPr lang="ru-RU" sz="2400"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обществени </a:t>
            </a:r>
            <a:r>
              <a:rPr lang="ru-RU" sz="24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системи и национални икономики. В</a:t>
            </a:r>
            <a:r>
              <a:rPr lang="ru-RU" sz="2400"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400"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националния план </a:t>
            </a:r>
            <a:r>
              <a:rPr lang="ru-RU" sz="24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за възстановяване и </a:t>
            </a:r>
            <a:r>
              <a:rPr lang="ru-RU" sz="2400"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устойчивост</a:t>
            </a:r>
            <a:r>
              <a:rPr lang="ru-RU" sz="2400"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са определени програмите </a:t>
            </a:r>
            <a:r>
              <a:rPr lang="ru-RU" sz="24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за реформи и инвестиции до 2026 </a:t>
            </a:r>
            <a:r>
              <a:rPr lang="ru-RU" sz="2400" i="1" dirty="0">
                <a:effectLst>
                  <a:outerShdw blurRad="38100" dist="38100" dir="2700000" algn="tl">
                    <a:srgbClr val="000000">
                      <a:alpha val="43137"/>
                    </a:srgbClr>
                  </a:outerShdw>
                </a:effectLst>
              </a:rPr>
              <a:t>г.</a:t>
            </a:r>
          </a:p>
          <a:p>
            <a:pPr algn="just"/>
            <a:endParaRPr lang="bg-BG" sz="2300" b="1" dirty="0">
              <a:solidFill>
                <a:schemeClr val="tx1"/>
              </a:solidFill>
              <a:latin typeface="Times New Roman" panose="02020603050405020304" pitchFamily="18" charset="0"/>
              <a:ea typeface="+mj-ea"/>
              <a:cs typeface="Times New Roman" panose="02020603050405020304" pitchFamily="18" charset="0"/>
            </a:endParaRPr>
          </a:p>
        </p:txBody>
      </p:sp>
      <p:pic>
        <p:nvPicPr>
          <p:cNvPr id="4" name="Picture 3" descr="C:\Users\ggrudev\AppData\Local\Temp\Rar$DIa14060.23100\BG Финансирано от Европейския съюз_POS.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
            <a:ext cx="2815389" cy="946483"/>
          </a:xfrm>
          <a:prstGeom prst="rect">
            <a:avLst/>
          </a:prstGeom>
          <a:noFill/>
          <a:ln>
            <a:noFill/>
          </a:ln>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04764" y="3065628"/>
            <a:ext cx="4297489" cy="2877972"/>
          </a:xfrm>
          <a:prstGeom prst="rect">
            <a:avLst/>
          </a:prstGeom>
        </p:spPr>
      </p:pic>
    </p:spTree>
    <p:extLst>
      <p:ext uri="{BB962C8B-B14F-4D97-AF65-F5344CB8AC3E}">
        <p14:creationId xmlns:p14="http://schemas.microsoft.com/office/powerpoint/2010/main" val="2151715119"/>
      </p:ext>
    </p:extLst>
  </p:cSld>
  <p:clrMapOvr>
    <a:masterClrMapping/>
  </p:clrMapOvr>
  <mc:AlternateContent xmlns:mc="http://schemas.openxmlformats.org/markup-compatibility/2006" xmlns:p14="http://schemas.microsoft.com/office/powerpoint/2010/main">
    <mc:Choice Requires="p14">
      <p:transition spd="slow" p14:dur="1200">
        <p:zoom dir="in"/>
      </p:transition>
    </mc:Choice>
    <mc:Fallback xmlns="">
      <p:transition spd="slow">
        <p:zoom dir="in"/>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96779"/>
            <a:ext cx="5628216" cy="1951121"/>
          </a:xfrm>
        </p:spPr>
        <p:txBody>
          <a:bodyPr>
            <a:normAutofit fontScale="90000"/>
          </a:bodyPr>
          <a:lstStyle/>
          <a:p>
            <a:pPr algn="just"/>
            <a:r>
              <a:rPr lang="bg-BG" dirty="0" smtClean="0"/>
              <a:t>Начин на кандидатстване:</a:t>
            </a:r>
            <a:br>
              <a:rPr lang="bg-BG" dirty="0" smtClean="0"/>
            </a:br>
            <a:r>
              <a:rPr lang="bg-BG" spc="100" dirty="0" smtClean="0">
                <a:effectLst>
                  <a:outerShdw blurRad="38100" dist="38100" dir="2700000" algn="tl">
                    <a:srgbClr val="000000">
                      <a:alpha val="43137"/>
                    </a:srgbClr>
                  </a:outerShdw>
                </a:effectLst>
              </a:rPr>
              <a:t>Система за социално </a:t>
            </a:r>
            <a:br>
              <a:rPr lang="bg-BG" spc="100" dirty="0" smtClean="0">
                <a:effectLst>
                  <a:outerShdw blurRad="38100" dist="38100" dir="2700000" algn="tl">
                    <a:srgbClr val="000000">
                      <a:alpha val="43137"/>
                    </a:srgbClr>
                  </a:outerShdw>
                </a:effectLst>
              </a:rPr>
            </a:br>
            <a:r>
              <a:rPr lang="bg-BG" spc="100" dirty="0" smtClean="0">
                <a:effectLst>
                  <a:outerShdw blurRad="38100" dist="38100" dir="2700000" algn="tl">
                    <a:srgbClr val="000000">
                      <a:alpha val="43137"/>
                    </a:srgbClr>
                  </a:outerShdw>
                </a:effectLst>
              </a:rPr>
              <a:t>подпомагане</a:t>
            </a:r>
            <a:endParaRPr lang="bg-BG" spc="1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48734" y="2582779"/>
            <a:ext cx="8596668" cy="4162925"/>
          </a:xfrm>
        </p:spPr>
        <p:txBody>
          <a:bodyPr>
            <a:normAutofit/>
          </a:bodyPr>
          <a:lstStyle/>
          <a:p>
            <a:pPr marL="360363" indent="-347663" algn="just">
              <a:lnSpc>
                <a:spcPct val="100000"/>
              </a:lnSpc>
              <a:spcBef>
                <a:spcPts val="95"/>
              </a:spcBef>
              <a:buSzPct val="88000"/>
              <a:buFont typeface="Wingdings" panose="05000000000000000000" pitchFamily="2" charset="2"/>
              <a:buChar char="q"/>
              <a:tabLst>
                <a:tab pos="212725" algn="l"/>
              </a:tabLst>
            </a:pPr>
            <a:r>
              <a:rPr lang="ru-RU" b="1" u="sng" spc="-10" dirty="0" smtClean="0">
                <a:latin typeface="Times New Roman" panose="02020603050405020304" pitchFamily="18" charset="0"/>
                <a:cs typeface="Times New Roman" panose="02020603050405020304" pitchFamily="18" charset="0"/>
              </a:rPr>
              <a:t>Подаване </a:t>
            </a:r>
            <a:r>
              <a:rPr lang="ru-RU" b="1" u="sng" spc="-5" dirty="0">
                <a:latin typeface="Times New Roman" panose="02020603050405020304" pitchFamily="18" charset="0"/>
                <a:cs typeface="Times New Roman" panose="02020603050405020304" pitchFamily="18" charset="0"/>
              </a:rPr>
              <a:t>на Заявление</a:t>
            </a:r>
            <a:r>
              <a:rPr lang="ru-RU" b="1" spc="-5" dirty="0">
                <a:latin typeface="Times New Roman" panose="02020603050405020304" pitchFamily="18" charset="0"/>
                <a:cs typeface="Times New Roman" panose="02020603050405020304" pitchFamily="18" charset="0"/>
              </a:rPr>
              <a:t> за </a:t>
            </a:r>
            <a:r>
              <a:rPr lang="ru-RU" b="1" spc="-10" dirty="0">
                <a:latin typeface="Times New Roman" panose="02020603050405020304" pitchFamily="18" charset="0"/>
                <a:cs typeface="Times New Roman" panose="02020603050405020304" pitchFamily="18" charset="0"/>
              </a:rPr>
              <a:t>оценка </a:t>
            </a:r>
            <a:r>
              <a:rPr lang="ru-RU" b="1" spc="-5" dirty="0">
                <a:latin typeface="Times New Roman" panose="02020603050405020304" pitchFamily="18" charset="0"/>
                <a:cs typeface="Times New Roman" panose="02020603050405020304" pitchFamily="18" charset="0"/>
              </a:rPr>
              <a:t>по </a:t>
            </a:r>
            <a:r>
              <a:rPr lang="ru-RU" b="1" spc="-10" dirty="0">
                <a:latin typeface="Times New Roman" panose="02020603050405020304" pitchFamily="18" charset="0"/>
                <a:cs typeface="Times New Roman" panose="02020603050405020304" pitchFamily="18" charset="0"/>
              </a:rPr>
              <a:t>образец </a:t>
            </a:r>
            <a:r>
              <a:rPr lang="ru-RU" b="1" spc="-5" dirty="0" smtClean="0">
                <a:latin typeface="Times New Roman" panose="02020603050405020304" pitchFamily="18" charset="0"/>
                <a:cs typeface="Times New Roman" panose="02020603050405020304" pitchFamily="18" charset="0"/>
              </a:rPr>
              <a:t>в </a:t>
            </a:r>
            <a:r>
              <a:rPr lang="ru-RU" b="1" spc="-10" dirty="0">
                <a:latin typeface="Times New Roman" panose="02020603050405020304" pitchFamily="18" charset="0"/>
                <a:cs typeface="Times New Roman" panose="02020603050405020304" pitchFamily="18" charset="0"/>
              </a:rPr>
              <a:t>дирекция</a:t>
            </a:r>
            <a:r>
              <a:rPr lang="ru-RU" b="1" spc="110" dirty="0">
                <a:latin typeface="Times New Roman" panose="02020603050405020304" pitchFamily="18" charset="0"/>
                <a:cs typeface="Times New Roman" panose="02020603050405020304" pitchFamily="18" charset="0"/>
              </a:rPr>
              <a:t> </a:t>
            </a:r>
            <a:r>
              <a:rPr lang="ru-RU" b="1" spc="-5" dirty="0">
                <a:latin typeface="Times New Roman" panose="02020603050405020304" pitchFamily="18" charset="0"/>
                <a:cs typeface="Times New Roman" panose="02020603050405020304" pitchFamily="18" charset="0"/>
              </a:rPr>
              <a:t>„</a:t>
            </a:r>
            <a:r>
              <a:rPr lang="ru-RU" b="1" spc="-5" dirty="0" smtClean="0">
                <a:latin typeface="Times New Roman" panose="02020603050405020304" pitchFamily="18" charset="0"/>
                <a:cs typeface="Times New Roman" panose="02020603050405020304" pitchFamily="18" charset="0"/>
              </a:rPr>
              <a:t>Социално</a:t>
            </a:r>
            <a:r>
              <a:rPr lang="ru-RU" b="1" dirty="0" smtClean="0">
                <a:latin typeface="Times New Roman" panose="02020603050405020304" pitchFamily="18" charset="0"/>
                <a:cs typeface="Times New Roman" panose="02020603050405020304" pitchFamily="18" charset="0"/>
              </a:rPr>
              <a:t> </a:t>
            </a:r>
            <a:r>
              <a:rPr lang="ru-RU" b="1" spc="-15" dirty="0" smtClean="0">
                <a:latin typeface="Times New Roman" panose="02020603050405020304" pitchFamily="18" charset="0"/>
                <a:cs typeface="Times New Roman" panose="02020603050405020304" pitchFamily="18" charset="0"/>
              </a:rPr>
              <a:t>подпомагане</a:t>
            </a:r>
            <a:r>
              <a:rPr lang="ru-RU" b="1" spc="-15" dirty="0">
                <a:latin typeface="Times New Roman" panose="02020603050405020304" pitchFamily="18" charset="0"/>
                <a:cs typeface="Times New Roman" panose="02020603050405020304" pitchFamily="18" charset="0"/>
              </a:rPr>
              <a:t>“ </a:t>
            </a:r>
            <a:r>
              <a:rPr lang="ru-RU" b="1" spc="-5" dirty="0">
                <a:latin typeface="Times New Roman" panose="02020603050405020304" pitchFamily="18" charset="0"/>
                <a:cs typeface="Times New Roman" panose="02020603050405020304" pitchFamily="18" charset="0"/>
              </a:rPr>
              <a:t>по настоящ адрес на </a:t>
            </a:r>
            <a:r>
              <a:rPr lang="ru-RU" b="1" spc="-10" dirty="0">
                <a:latin typeface="Times New Roman" panose="02020603050405020304" pitchFamily="18" charset="0"/>
                <a:cs typeface="Times New Roman" panose="02020603050405020304" pitchFamily="18" charset="0"/>
              </a:rPr>
              <a:t>човека </a:t>
            </a:r>
            <a:r>
              <a:rPr lang="ru-RU" b="1" spc="-5" dirty="0">
                <a:latin typeface="Times New Roman" panose="02020603050405020304" pitchFamily="18" charset="0"/>
                <a:cs typeface="Times New Roman" panose="02020603050405020304" pitchFamily="18" charset="0"/>
              </a:rPr>
              <a:t>с трайно</a:t>
            </a:r>
            <a:r>
              <a:rPr lang="ru-RU" b="1" spc="85" dirty="0">
                <a:latin typeface="Times New Roman" panose="02020603050405020304" pitchFamily="18" charset="0"/>
                <a:cs typeface="Times New Roman" panose="02020603050405020304" pitchFamily="18" charset="0"/>
              </a:rPr>
              <a:t> </a:t>
            </a:r>
            <a:r>
              <a:rPr lang="ru-RU" b="1" spc="-10" dirty="0" smtClean="0">
                <a:latin typeface="Times New Roman" panose="02020603050405020304" pitchFamily="18" charset="0"/>
                <a:cs typeface="Times New Roman" panose="02020603050405020304" pitchFamily="18" charset="0"/>
              </a:rPr>
              <a:t>увреждане, заедно с медицински документ или други документи</a:t>
            </a:r>
            <a:r>
              <a:rPr lang="ru-RU" b="1" spc="-15" dirty="0" smtClean="0">
                <a:latin typeface="Times New Roman" panose="02020603050405020304" pitchFamily="18" charset="0"/>
                <a:cs typeface="Times New Roman" panose="02020603050405020304" pitchFamily="18" charset="0"/>
              </a:rPr>
              <a:t>, </a:t>
            </a:r>
            <a:r>
              <a:rPr lang="ru-RU" b="1" spc="-10" dirty="0">
                <a:latin typeface="Times New Roman" panose="02020603050405020304" pitchFamily="18" charset="0"/>
                <a:cs typeface="Times New Roman" panose="02020603050405020304" pitchFamily="18" charset="0"/>
              </a:rPr>
              <a:t>по преценка </a:t>
            </a:r>
            <a:r>
              <a:rPr lang="ru-RU" b="1" spc="-5" dirty="0">
                <a:latin typeface="Times New Roman" panose="02020603050405020304" pitchFamily="18" charset="0"/>
                <a:cs typeface="Times New Roman" panose="02020603050405020304" pitchFamily="18" charset="0"/>
              </a:rPr>
              <a:t>на </a:t>
            </a:r>
            <a:r>
              <a:rPr lang="ru-RU" b="1" spc="-10" dirty="0">
                <a:latin typeface="Times New Roman" panose="02020603050405020304" pitchFamily="18" charset="0"/>
                <a:cs typeface="Times New Roman" panose="02020603050405020304" pitchFamily="18" charset="0"/>
              </a:rPr>
              <a:t>лицето, </a:t>
            </a:r>
            <a:r>
              <a:rPr lang="ru-RU" b="1" spc="-15" dirty="0" smtClean="0">
                <a:latin typeface="Times New Roman" panose="02020603050405020304" pitchFamily="18" charset="0"/>
                <a:cs typeface="Times New Roman" panose="02020603050405020304" pitchFamily="18" charset="0"/>
              </a:rPr>
              <a:t>които </a:t>
            </a:r>
            <a:r>
              <a:rPr lang="ru-RU" b="1" spc="-5" dirty="0">
                <a:latin typeface="Times New Roman" panose="02020603050405020304" pitchFamily="18" charset="0"/>
                <a:cs typeface="Times New Roman" panose="02020603050405020304" pitchFamily="18" charset="0"/>
              </a:rPr>
              <a:t>дават </a:t>
            </a:r>
            <a:r>
              <a:rPr lang="ru-RU" b="1" spc="-10" dirty="0">
                <a:latin typeface="Times New Roman" panose="02020603050405020304" pitchFamily="18" charset="0"/>
                <a:cs typeface="Times New Roman" panose="02020603050405020304" pitchFamily="18" charset="0"/>
              </a:rPr>
              <a:t>по-голяма яснота </a:t>
            </a:r>
            <a:r>
              <a:rPr lang="ru-RU" b="1" spc="-5" dirty="0">
                <a:latin typeface="Times New Roman" panose="02020603050405020304" pitchFamily="18" charset="0"/>
                <a:cs typeface="Times New Roman" panose="02020603050405020304" pitchFamily="18" charset="0"/>
              </a:rPr>
              <a:t>за </a:t>
            </a:r>
            <a:r>
              <a:rPr lang="ru-RU" b="1" spc="-10" dirty="0">
                <a:latin typeface="Times New Roman" panose="02020603050405020304" pitchFamily="18" charset="0"/>
                <a:cs typeface="Times New Roman" panose="02020603050405020304" pitchFamily="18" charset="0"/>
              </a:rPr>
              <a:t>неговото здравословно, </a:t>
            </a:r>
            <a:r>
              <a:rPr lang="ru-RU" b="1" spc="-5" dirty="0">
                <a:latin typeface="Times New Roman" panose="02020603050405020304" pitchFamily="18" charset="0"/>
                <a:cs typeface="Times New Roman" panose="02020603050405020304" pitchFamily="18" charset="0"/>
              </a:rPr>
              <a:t>функционално </a:t>
            </a:r>
            <a:r>
              <a:rPr lang="ru-RU" b="1" spc="-10" dirty="0">
                <a:latin typeface="Times New Roman" panose="02020603050405020304" pitchFamily="18" charset="0"/>
                <a:cs typeface="Times New Roman" panose="02020603050405020304" pitchFamily="18" charset="0"/>
              </a:rPr>
              <a:t>състояние </a:t>
            </a:r>
            <a:r>
              <a:rPr lang="ru-RU" b="1" spc="-5" dirty="0">
                <a:latin typeface="Times New Roman" panose="02020603050405020304" pitchFamily="18" charset="0"/>
                <a:cs typeface="Times New Roman" panose="02020603050405020304" pitchFamily="18" charset="0"/>
              </a:rPr>
              <a:t>и  </a:t>
            </a:r>
            <a:r>
              <a:rPr lang="ru-RU" b="1" spc="-10" dirty="0">
                <a:latin typeface="Times New Roman" panose="02020603050405020304" pitchFamily="18" charset="0"/>
                <a:cs typeface="Times New Roman" panose="02020603050405020304" pitchFamily="18" charset="0"/>
              </a:rPr>
              <a:t>възможностите му </a:t>
            </a:r>
            <a:r>
              <a:rPr lang="ru-RU" b="1" spc="-5" dirty="0">
                <a:latin typeface="Times New Roman" panose="02020603050405020304" pitchFamily="18" charset="0"/>
                <a:cs typeface="Times New Roman" panose="02020603050405020304" pitchFamily="18" charset="0"/>
              </a:rPr>
              <a:t>за интегриране в социална, </a:t>
            </a:r>
            <a:r>
              <a:rPr lang="ru-RU" b="1" spc="-20" dirty="0">
                <a:latin typeface="Times New Roman" panose="02020603050405020304" pitchFamily="18" charset="0"/>
                <a:cs typeface="Times New Roman" panose="02020603050405020304" pitchFamily="18" charset="0"/>
              </a:rPr>
              <a:t>трудова </a:t>
            </a:r>
            <a:r>
              <a:rPr lang="ru-RU" b="1" spc="-5" dirty="0">
                <a:latin typeface="Times New Roman" panose="02020603050405020304" pitchFamily="18" charset="0"/>
                <a:cs typeface="Times New Roman" panose="02020603050405020304" pitchFamily="18" charset="0"/>
              </a:rPr>
              <a:t>и/или </a:t>
            </a:r>
            <a:r>
              <a:rPr lang="ru-RU" b="1" spc="-10" dirty="0">
                <a:latin typeface="Times New Roman" panose="02020603050405020304" pitchFamily="18" charset="0"/>
                <a:cs typeface="Times New Roman" panose="02020603050405020304" pitchFamily="18" charset="0"/>
              </a:rPr>
              <a:t>образователна</a:t>
            </a:r>
            <a:r>
              <a:rPr lang="ru-RU" b="1" spc="110" dirty="0">
                <a:latin typeface="Times New Roman" panose="02020603050405020304" pitchFamily="18" charset="0"/>
                <a:cs typeface="Times New Roman" panose="02020603050405020304" pitchFamily="18" charset="0"/>
              </a:rPr>
              <a:t> </a:t>
            </a:r>
            <a:r>
              <a:rPr lang="ru-RU" b="1" spc="-10" dirty="0">
                <a:latin typeface="Times New Roman" panose="02020603050405020304" pitchFamily="18" charset="0"/>
                <a:cs typeface="Times New Roman" panose="02020603050405020304" pitchFamily="18" charset="0"/>
              </a:rPr>
              <a:t>среда</a:t>
            </a:r>
            <a:r>
              <a:rPr lang="ru-RU" b="1" spc="-10" dirty="0" smtClean="0">
                <a:latin typeface="Times New Roman" panose="02020603050405020304" pitchFamily="18" charset="0"/>
                <a:cs typeface="Times New Roman" panose="02020603050405020304" pitchFamily="18" charset="0"/>
              </a:rPr>
              <a:t>.</a:t>
            </a:r>
          </a:p>
          <a:p>
            <a:pPr algn="just">
              <a:buSzPct val="88000"/>
              <a:buFont typeface="Wingdings" panose="05000000000000000000" pitchFamily="2" charset="2"/>
              <a:buChar char="q"/>
            </a:pPr>
            <a:r>
              <a:rPr lang="ru-RU" b="1" u="sng" spc="-15" dirty="0" smtClean="0">
                <a:latin typeface="Times New Roman" panose="02020603050405020304" pitchFamily="18" charset="0"/>
                <a:cs typeface="Times New Roman" panose="02020603050405020304" pitchFamily="18" charset="0"/>
              </a:rPr>
              <a:t>Оценката за осигуряване на помощно средство </a:t>
            </a:r>
            <a:r>
              <a:rPr lang="ru-RU" b="1" dirty="0" smtClean="0">
                <a:latin typeface="Times New Roman" panose="02020603050405020304" pitchFamily="18" charset="0"/>
                <a:cs typeface="Times New Roman" panose="02020603050405020304" pitchFamily="18" charset="0"/>
              </a:rPr>
              <a:t>се </a:t>
            </a:r>
            <a:r>
              <a:rPr lang="ru-RU" b="1" spc="-15" dirty="0">
                <a:latin typeface="Times New Roman" panose="02020603050405020304" pitchFamily="18" charset="0"/>
                <a:cs typeface="Times New Roman" panose="02020603050405020304" pitchFamily="18" charset="0"/>
              </a:rPr>
              <a:t>изготвя </a:t>
            </a:r>
            <a:r>
              <a:rPr lang="ru-RU" b="1" dirty="0">
                <a:latin typeface="Times New Roman" panose="02020603050405020304" pitchFamily="18" charset="0"/>
                <a:cs typeface="Times New Roman" panose="02020603050405020304" pitchFamily="18" charset="0"/>
              </a:rPr>
              <a:t>по </a:t>
            </a:r>
            <a:r>
              <a:rPr lang="ru-RU" b="1" spc="-10" dirty="0">
                <a:latin typeface="Times New Roman" panose="02020603050405020304" pitchFamily="18" charset="0"/>
                <a:cs typeface="Times New Roman" panose="02020603050405020304" pitchFamily="18" charset="0"/>
              </a:rPr>
              <a:t>искане</a:t>
            </a:r>
            <a:r>
              <a:rPr lang="ru-RU" b="1" spc="-50" dirty="0">
                <a:latin typeface="Times New Roman" panose="02020603050405020304" pitchFamily="18" charset="0"/>
                <a:cs typeface="Times New Roman" panose="02020603050405020304" pitchFamily="18" charset="0"/>
              </a:rPr>
              <a:t> </a:t>
            </a:r>
            <a:r>
              <a:rPr lang="ru-RU" b="1" dirty="0" smtClean="0">
                <a:latin typeface="Times New Roman" panose="02020603050405020304" pitchFamily="18" charset="0"/>
                <a:cs typeface="Times New Roman" panose="02020603050405020304" pitchFamily="18" charset="0"/>
              </a:rPr>
              <a:t>на </a:t>
            </a:r>
            <a:r>
              <a:rPr lang="ru-RU" b="1" spc="-10" dirty="0" smtClean="0">
                <a:latin typeface="Times New Roman" panose="02020603050405020304" pitchFamily="18" charset="0"/>
                <a:cs typeface="Times New Roman" panose="02020603050405020304" pitchFamily="18" charset="0"/>
              </a:rPr>
              <a:t>човека </a:t>
            </a:r>
            <a:r>
              <a:rPr lang="ru-RU" b="1" dirty="0">
                <a:latin typeface="Times New Roman" panose="02020603050405020304" pitchFamily="18" charset="0"/>
                <a:cs typeface="Times New Roman" panose="02020603050405020304" pitchFamily="18" charset="0"/>
              </a:rPr>
              <a:t>с </a:t>
            </a:r>
            <a:r>
              <a:rPr lang="ru-RU" b="1" spc="-5" dirty="0">
                <a:latin typeface="Times New Roman" panose="02020603050405020304" pitchFamily="18" charset="0"/>
                <a:cs typeface="Times New Roman" panose="02020603050405020304" pitchFamily="18" charset="0"/>
              </a:rPr>
              <a:t>трайно </a:t>
            </a:r>
            <a:r>
              <a:rPr lang="ru-RU" b="1" spc="-10" dirty="0">
                <a:latin typeface="Times New Roman" panose="02020603050405020304" pitchFamily="18" charset="0"/>
                <a:cs typeface="Times New Roman" panose="02020603050405020304" pitchFamily="18" charset="0"/>
              </a:rPr>
              <a:t>увреждане </a:t>
            </a:r>
            <a:r>
              <a:rPr lang="ru-RU" b="1" dirty="0">
                <a:latin typeface="Times New Roman" panose="02020603050405020304" pitchFamily="18" charset="0"/>
                <a:cs typeface="Times New Roman" panose="02020603050405020304" pitchFamily="18" charset="0"/>
              </a:rPr>
              <a:t>или  </a:t>
            </a:r>
            <a:r>
              <a:rPr lang="ru-RU" b="1" spc="-5" dirty="0">
                <a:latin typeface="Times New Roman" panose="02020603050405020304" pitchFamily="18" charset="0"/>
                <a:cs typeface="Times New Roman" panose="02020603050405020304" pitchFamily="18" charset="0"/>
              </a:rPr>
              <a:t>упълномощено </a:t>
            </a:r>
            <a:r>
              <a:rPr lang="ru-RU" b="1" spc="-15" dirty="0">
                <a:latin typeface="Times New Roman" panose="02020603050405020304" pitchFamily="18" charset="0"/>
                <a:cs typeface="Times New Roman" panose="02020603050405020304" pitchFamily="18" charset="0"/>
              </a:rPr>
              <a:t>от него </a:t>
            </a:r>
            <a:r>
              <a:rPr lang="ru-RU" b="1" spc="-5" dirty="0" smtClean="0">
                <a:latin typeface="Times New Roman" panose="02020603050405020304" pitchFamily="18" charset="0"/>
                <a:cs typeface="Times New Roman" panose="02020603050405020304" pitchFamily="18" charset="0"/>
              </a:rPr>
              <a:t>лице или негов законен представител. И</a:t>
            </a:r>
            <a:r>
              <a:rPr lang="ru-RU" b="1" spc="-15" dirty="0" smtClean="0">
                <a:latin typeface="Times New Roman" panose="02020603050405020304" pitchFamily="18" charset="0"/>
                <a:cs typeface="Times New Roman" panose="02020603050405020304" pitchFamily="18" charset="0"/>
              </a:rPr>
              <a:t>звършва </a:t>
            </a:r>
            <a:r>
              <a:rPr lang="ru-RU" b="1" spc="-15" dirty="0">
                <a:latin typeface="Times New Roman" panose="02020603050405020304" pitchFamily="18" charset="0"/>
                <a:cs typeface="Times New Roman" panose="02020603050405020304" pitchFamily="18" charset="0"/>
              </a:rPr>
              <a:t>от Комисии за оценка, създадени към Регионалните дирекции за социално подпомагане към </a:t>
            </a:r>
            <a:r>
              <a:rPr lang="ru-RU" b="1" spc="-15" dirty="0" smtClean="0">
                <a:latin typeface="Times New Roman" panose="02020603050405020304" pitchFamily="18" charset="0"/>
                <a:cs typeface="Times New Roman" panose="02020603050405020304" pitchFamily="18" charset="0"/>
              </a:rPr>
              <a:t>Агенцията </a:t>
            </a:r>
            <a:r>
              <a:rPr lang="ru-RU" b="1" spc="-15" dirty="0">
                <a:latin typeface="Times New Roman" panose="02020603050405020304" pitchFamily="18" charset="0"/>
                <a:cs typeface="Times New Roman" panose="02020603050405020304" pitchFamily="18" charset="0"/>
              </a:rPr>
              <a:t>за социално </a:t>
            </a:r>
            <a:r>
              <a:rPr lang="ru-RU" b="1" spc="-15" dirty="0" smtClean="0">
                <a:latin typeface="Times New Roman" panose="02020603050405020304" pitchFamily="18" charset="0"/>
                <a:cs typeface="Times New Roman" panose="02020603050405020304" pitchFamily="18" charset="0"/>
              </a:rPr>
              <a:t>подпомагане.</a:t>
            </a:r>
          </a:p>
          <a:p>
            <a:pPr algn="just">
              <a:buSzPct val="88000"/>
              <a:buFont typeface="Wingdings" panose="05000000000000000000" pitchFamily="2" charset="2"/>
              <a:buChar char="q"/>
              <a:tabLst>
                <a:tab pos="265113" algn="l"/>
              </a:tabLst>
            </a:pPr>
            <a:r>
              <a:rPr lang="ru-RU" b="1" u="sng" spc="-15" dirty="0" smtClean="0">
                <a:latin typeface="Times New Roman" panose="02020603050405020304" pitchFamily="18" charset="0"/>
                <a:cs typeface="Times New Roman" panose="02020603050405020304" pitchFamily="18" charset="0"/>
              </a:rPr>
              <a:t>Експертна препоръка с одобрение </a:t>
            </a:r>
          </a:p>
          <a:p>
            <a:pPr algn="just">
              <a:buSzPct val="88000"/>
              <a:buFont typeface="Wingdings" panose="05000000000000000000" pitchFamily="2" charset="2"/>
              <a:buChar char="q"/>
              <a:tabLst>
                <a:tab pos="265113" algn="l"/>
              </a:tabLst>
            </a:pPr>
            <a:r>
              <a:rPr lang="ru-RU" b="1" u="sng" spc="-15" dirty="0" smtClean="0">
                <a:latin typeface="Times New Roman" panose="02020603050405020304" pitchFamily="18" charset="0"/>
                <a:cs typeface="Times New Roman" panose="02020603050405020304" pitchFamily="18" charset="0"/>
              </a:rPr>
              <a:t>Уведомяване и насочване</a:t>
            </a:r>
            <a:endParaRPr lang="ru-RU" b="1" u="sng" spc="-15" dirty="0">
              <a:latin typeface="Times New Roman" panose="02020603050405020304" pitchFamily="18" charset="0"/>
              <a:cs typeface="Times New Roman" panose="02020603050405020304" pitchFamily="18" charset="0"/>
            </a:endParaRPr>
          </a:p>
          <a:p>
            <a:pPr marL="0" indent="0" algn="just">
              <a:buNone/>
            </a:pPr>
            <a:endParaRPr lang="ru-RU" b="1" u="sng" spc="-15" dirty="0" smtClean="0">
              <a:latin typeface="Times New Roman" panose="02020603050405020304" pitchFamily="18" charset="0"/>
              <a:cs typeface="Times New Roman" panose="02020603050405020304" pitchFamily="18" charset="0"/>
            </a:endParaRPr>
          </a:p>
          <a:p>
            <a:pPr marL="0" indent="0" algn="just">
              <a:buNone/>
            </a:pPr>
            <a:endParaRPr lang="ru-RU" b="1" spc="-15" dirty="0" smtClean="0"/>
          </a:p>
          <a:p>
            <a:pPr marL="0" indent="0" algn="just">
              <a:buNone/>
            </a:pPr>
            <a:endParaRPr lang="ru-RU" b="1" spc="-15" dirty="0"/>
          </a:p>
          <a:p>
            <a:pPr marL="0" indent="0" algn="just">
              <a:buNone/>
            </a:pPr>
            <a:endParaRPr lang="ru-RU" b="1" spc="-15" dirty="0"/>
          </a:p>
          <a:p>
            <a:pPr marL="0" indent="0" algn="just">
              <a:buNone/>
            </a:pPr>
            <a:endParaRPr lang="ru-RU" b="1" spc="-5" dirty="0" smtClean="0">
              <a:latin typeface="Calibri"/>
              <a:cs typeface="Calibri"/>
            </a:endParaRPr>
          </a:p>
          <a:p>
            <a:pPr marL="0" indent="0" algn="just">
              <a:buNone/>
            </a:pPr>
            <a:endParaRPr lang="ru-RU" dirty="0"/>
          </a:p>
          <a:p>
            <a:pPr marL="12700" algn="just">
              <a:lnSpc>
                <a:spcPct val="100000"/>
              </a:lnSpc>
              <a:spcBef>
                <a:spcPts val="5"/>
              </a:spcBef>
            </a:pPr>
            <a:endParaRPr lang="ru-RU" spc="-10" dirty="0">
              <a:latin typeface="Calibri"/>
              <a:cs typeface="Calibri"/>
            </a:endParaRPr>
          </a:p>
          <a:p>
            <a:pPr marL="12700" algn="just">
              <a:lnSpc>
                <a:spcPct val="100000"/>
              </a:lnSpc>
              <a:spcBef>
                <a:spcPts val="5"/>
              </a:spcBef>
            </a:pPr>
            <a:endParaRPr lang="ru-RU" dirty="0">
              <a:latin typeface="Calibri"/>
              <a:cs typeface="Calibri"/>
            </a:endParaRPr>
          </a:p>
          <a:p>
            <a:endParaRPr lang="bg-BG" dirty="0"/>
          </a:p>
        </p:txBody>
      </p:sp>
      <p:sp>
        <p:nvSpPr>
          <p:cNvPr id="5" name="AutoShape 2" descr="Предстоящи Процедури и Европрограми за кандидатстване • Ино Консулт ЕООД"/>
          <p:cNvSpPr>
            <a:spLocks noChangeAspect="1" noChangeArrowheads="1"/>
          </p:cNvSpPr>
          <p:nvPr/>
        </p:nvSpPr>
        <p:spPr bwMode="auto">
          <a:xfrm>
            <a:off x="155575" y="-693738"/>
            <a:ext cx="3162300" cy="1447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bg-BG" sz="1800"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pic>
        <p:nvPicPr>
          <p:cNvPr id="6" name="Picture 5"/>
          <p:cNvPicPr>
            <a:picLocks noChangeAspect="1"/>
          </p:cNvPicPr>
          <p:nvPr/>
        </p:nvPicPr>
        <p:blipFill>
          <a:blip r:embed="rId2"/>
          <a:stretch>
            <a:fillRect/>
          </a:stretch>
        </p:blipFill>
        <p:spPr>
          <a:xfrm>
            <a:off x="6486525" y="489285"/>
            <a:ext cx="2942545" cy="1758615"/>
          </a:xfrm>
          <a:prstGeom prst="rect">
            <a:avLst/>
          </a:prstGeom>
        </p:spPr>
      </p:pic>
    </p:spTree>
    <p:extLst>
      <p:ext uri="{BB962C8B-B14F-4D97-AF65-F5344CB8AC3E}">
        <p14:creationId xmlns:p14="http://schemas.microsoft.com/office/powerpoint/2010/main" val="3597721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bg-BG" spc="-35" dirty="0"/>
              <a:t>ПРОЦЕДУРА </a:t>
            </a:r>
            <a:r>
              <a:rPr lang="bg-BG" dirty="0"/>
              <a:t>НА</a:t>
            </a:r>
            <a:r>
              <a:rPr lang="bg-BG" spc="-10" dirty="0"/>
              <a:t> </a:t>
            </a:r>
            <a:r>
              <a:rPr lang="bg-BG" spc="-20" dirty="0"/>
              <a:t>ПОДБОР</a:t>
            </a:r>
            <a:endParaRPr lang="bg-BG" dirty="0"/>
          </a:p>
        </p:txBody>
      </p:sp>
      <p:sp>
        <p:nvSpPr>
          <p:cNvPr id="3" name="Content Placeholder 2"/>
          <p:cNvSpPr>
            <a:spLocks noGrp="1"/>
          </p:cNvSpPr>
          <p:nvPr>
            <p:ph idx="1"/>
          </p:nvPr>
        </p:nvSpPr>
        <p:spPr>
          <a:xfrm>
            <a:off x="184484" y="1930400"/>
            <a:ext cx="6521116" cy="2986505"/>
          </a:xfrm>
        </p:spPr>
        <p:txBody>
          <a:bodyPr>
            <a:normAutofit fontScale="92500" lnSpcReduction="10000"/>
          </a:bodyPr>
          <a:lstStyle/>
          <a:p>
            <a:pPr algn="just"/>
            <a:r>
              <a:rPr lang="ru-RU" b="1" spc="-30" dirty="0">
                <a:latin typeface="Calibri"/>
                <a:cs typeface="Calibri"/>
              </a:rPr>
              <a:t>Подборът </a:t>
            </a:r>
            <a:r>
              <a:rPr lang="ru-RU" b="1" spc="-30" dirty="0" smtClean="0">
                <a:latin typeface="Calibri"/>
                <a:cs typeface="Calibri"/>
              </a:rPr>
              <a:t>на кандидатите ще </a:t>
            </a:r>
            <a:r>
              <a:rPr lang="ru-RU" b="1" dirty="0" smtClean="0">
                <a:latin typeface="Calibri"/>
                <a:cs typeface="Calibri"/>
              </a:rPr>
              <a:t>се </a:t>
            </a:r>
            <a:r>
              <a:rPr lang="ru-RU" b="1" spc="-5" dirty="0" smtClean="0">
                <a:latin typeface="Calibri"/>
                <a:cs typeface="Calibri"/>
              </a:rPr>
              <a:t>извършва на централно ниво </a:t>
            </a:r>
            <a:r>
              <a:rPr lang="ru-RU" b="1" dirty="0">
                <a:latin typeface="Calibri"/>
                <a:cs typeface="Calibri"/>
              </a:rPr>
              <a:t>на</a:t>
            </a:r>
            <a:r>
              <a:rPr lang="ru-RU" b="1" spc="-85" dirty="0">
                <a:latin typeface="Calibri"/>
                <a:cs typeface="Calibri"/>
              </a:rPr>
              <a:t> </a:t>
            </a:r>
            <a:r>
              <a:rPr lang="ru-RU" b="1" dirty="0">
                <a:latin typeface="Calibri"/>
                <a:cs typeface="Calibri"/>
              </a:rPr>
              <a:t>база </a:t>
            </a:r>
            <a:r>
              <a:rPr lang="ru-RU" b="1" spc="-5" dirty="0">
                <a:latin typeface="Calibri"/>
                <a:cs typeface="Calibri"/>
              </a:rPr>
              <a:t>изчислената </a:t>
            </a:r>
            <a:r>
              <a:rPr lang="ru-RU" b="1" spc="-10" dirty="0">
                <a:latin typeface="Calibri"/>
                <a:cs typeface="Calibri"/>
              </a:rPr>
              <a:t>полезност </a:t>
            </a:r>
            <a:r>
              <a:rPr lang="ru-RU" b="1" dirty="0">
                <a:latin typeface="Calibri"/>
                <a:cs typeface="Calibri"/>
              </a:rPr>
              <a:t>на </a:t>
            </a:r>
            <a:r>
              <a:rPr lang="ru-RU" b="1" spc="-15" dirty="0">
                <a:latin typeface="Calibri"/>
                <a:cs typeface="Calibri"/>
              </a:rPr>
              <a:t>конкретното </a:t>
            </a:r>
            <a:r>
              <a:rPr lang="ru-RU" b="1" dirty="0">
                <a:latin typeface="Calibri"/>
                <a:cs typeface="Calibri"/>
              </a:rPr>
              <a:t>помощно средство</a:t>
            </a:r>
            <a:r>
              <a:rPr lang="ru-RU" b="1" spc="-15" dirty="0">
                <a:latin typeface="Calibri"/>
                <a:cs typeface="Calibri"/>
              </a:rPr>
              <a:t> </a:t>
            </a:r>
            <a:r>
              <a:rPr lang="ru-RU" b="1" dirty="0">
                <a:latin typeface="Calibri"/>
                <a:cs typeface="Calibri"/>
              </a:rPr>
              <a:t>спрямо </a:t>
            </a:r>
            <a:r>
              <a:rPr lang="ru-RU" b="1" spc="-10" dirty="0">
                <a:latin typeface="Calibri"/>
                <a:cs typeface="Calibri"/>
              </a:rPr>
              <a:t>степента </a:t>
            </a:r>
            <a:r>
              <a:rPr lang="ru-RU" b="1" dirty="0">
                <a:latin typeface="Calibri"/>
                <a:cs typeface="Calibri"/>
              </a:rPr>
              <a:t>на</a:t>
            </a:r>
            <a:r>
              <a:rPr lang="ru-RU" b="1" spc="-45" dirty="0">
                <a:latin typeface="Calibri"/>
                <a:cs typeface="Calibri"/>
              </a:rPr>
              <a:t> </a:t>
            </a:r>
            <a:r>
              <a:rPr lang="ru-RU" b="1" spc="-5" dirty="0">
                <a:latin typeface="Calibri"/>
                <a:cs typeface="Calibri"/>
              </a:rPr>
              <a:t>ограничена функционалност </a:t>
            </a:r>
            <a:r>
              <a:rPr lang="ru-RU" b="1" dirty="0">
                <a:latin typeface="Calibri"/>
                <a:cs typeface="Calibri"/>
              </a:rPr>
              <a:t>и </a:t>
            </a:r>
            <a:r>
              <a:rPr lang="ru-RU" b="1" spc="-10" dirty="0">
                <a:latin typeface="Calibri"/>
                <a:cs typeface="Calibri"/>
              </a:rPr>
              <a:t>работоспособност </a:t>
            </a:r>
            <a:r>
              <a:rPr lang="ru-RU" b="1" dirty="0">
                <a:latin typeface="Calibri"/>
                <a:cs typeface="Calibri"/>
              </a:rPr>
              <a:t>на</a:t>
            </a:r>
            <a:r>
              <a:rPr lang="ru-RU" b="1" spc="-15" dirty="0">
                <a:latin typeface="Calibri"/>
                <a:cs typeface="Calibri"/>
              </a:rPr>
              <a:t> </a:t>
            </a:r>
            <a:r>
              <a:rPr lang="ru-RU" b="1" spc="-10" dirty="0">
                <a:latin typeface="Calibri"/>
                <a:cs typeface="Calibri"/>
              </a:rPr>
              <a:t>кандидата </a:t>
            </a:r>
            <a:r>
              <a:rPr lang="ru-RU" b="1" dirty="0">
                <a:latin typeface="Calibri"/>
                <a:cs typeface="Calibri"/>
              </a:rPr>
              <a:t>по </a:t>
            </a:r>
            <a:r>
              <a:rPr lang="ru-RU" b="1" spc="-20" dirty="0">
                <a:latin typeface="Calibri"/>
                <a:cs typeface="Calibri"/>
              </a:rPr>
              <a:t>нискодящ</a:t>
            </a:r>
            <a:r>
              <a:rPr lang="ru-RU" b="1" spc="-45" dirty="0">
                <a:latin typeface="Calibri"/>
                <a:cs typeface="Calibri"/>
              </a:rPr>
              <a:t> </a:t>
            </a:r>
            <a:r>
              <a:rPr lang="ru-RU" b="1" spc="-15" dirty="0">
                <a:latin typeface="Calibri"/>
                <a:cs typeface="Calibri"/>
              </a:rPr>
              <a:t>ред.</a:t>
            </a:r>
            <a:r>
              <a:rPr lang="ru-RU" b="1" dirty="0">
                <a:latin typeface="Calibri"/>
                <a:cs typeface="Calibri"/>
              </a:rPr>
              <a:t> </a:t>
            </a:r>
            <a:endParaRPr lang="ru-RU" b="1" dirty="0" smtClean="0">
              <a:latin typeface="Calibri"/>
              <a:cs typeface="Calibri"/>
            </a:endParaRPr>
          </a:p>
          <a:p>
            <a:pPr algn="just"/>
            <a:r>
              <a:rPr lang="ru-RU" b="1" dirty="0" smtClean="0">
                <a:latin typeface="Calibri"/>
                <a:cs typeface="Calibri"/>
              </a:rPr>
              <a:t>При </a:t>
            </a:r>
            <a:r>
              <a:rPr lang="ru-RU" b="1" spc="-10" dirty="0">
                <a:latin typeface="Calibri"/>
                <a:cs typeface="Calibri"/>
              </a:rPr>
              <a:t>получен </a:t>
            </a:r>
            <a:r>
              <a:rPr lang="ru-RU" b="1" spc="-5" dirty="0">
                <a:latin typeface="Calibri"/>
                <a:cs typeface="Calibri"/>
              </a:rPr>
              <a:t>равен </a:t>
            </a:r>
            <a:r>
              <a:rPr lang="ru-RU" b="1" spc="-20" dirty="0">
                <a:latin typeface="Calibri"/>
                <a:cs typeface="Calibri"/>
              </a:rPr>
              <a:t>резултат </a:t>
            </a:r>
            <a:r>
              <a:rPr lang="ru-RU" b="1" spc="-10" dirty="0">
                <a:latin typeface="Calibri"/>
                <a:cs typeface="Calibri"/>
              </a:rPr>
              <a:t>относно полезността </a:t>
            </a:r>
            <a:r>
              <a:rPr lang="ru-RU" b="1" dirty="0">
                <a:latin typeface="Calibri"/>
                <a:cs typeface="Calibri"/>
              </a:rPr>
              <a:t>на  </a:t>
            </a:r>
            <a:r>
              <a:rPr lang="ru-RU" b="1" spc="-15" dirty="0">
                <a:latin typeface="Calibri"/>
                <a:cs typeface="Calibri"/>
              </a:rPr>
              <a:t>конкретно </a:t>
            </a:r>
            <a:r>
              <a:rPr lang="ru-RU" b="1" dirty="0">
                <a:latin typeface="Calibri"/>
                <a:cs typeface="Calibri"/>
              </a:rPr>
              <a:t>ВПС, </a:t>
            </a:r>
            <a:r>
              <a:rPr lang="ru-RU" b="1" spc="-10" dirty="0">
                <a:latin typeface="Calibri"/>
                <a:cs typeface="Calibri"/>
              </a:rPr>
              <a:t>предимство </a:t>
            </a:r>
            <a:r>
              <a:rPr lang="ru-RU" b="1" spc="-10" dirty="0" smtClean="0">
                <a:latin typeface="Calibri"/>
                <a:cs typeface="Calibri"/>
              </a:rPr>
              <a:t>ще </a:t>
            </a:r>
            <a:r>
              <a:rPr lang="ru-RU" b="1" dirty="0" smtClean="0">
                <a:latin typeface="Calibri"/>
                <a:cs typeface="Calibri"/>
              </a:rPr>
              <a:t>има </a:t>
            </a:r>
            <a:r>
              <a:rPr lang="ru-RU" b="1" spc="-20" dirty="0">
                <a:latin typeface="Calibri"/>
                <a:cs typeface="Calibri"/>
              </a:rPr>
              <a:t>кандидатът </a:t>
            </a:r>
            <a:r>
              <a:rPr lang="ru-RU" b="1" dirty="0">
                <a:latin typeface="Calibri"/>
                <a:cs typeface="Calibri"/>
              </a:rPr>
              <a:t>с </a:t>
            </a:r>
            <a:r>
              <a:rPr lang="ru-RU" b="1" spc="-5" dirty="0">
                <a:latin typeface="Calibri"/>
                <a:cs typeface="Calibri"/>
              </a:rPr>
              <a:t>по-  </a:t>
            </a:r>
            <a:r>
              <a:rPr lang="ru-RU" b="1" spc="-10" dirty="0">
                <a:latin typeface="Calibri"/>
                <a:cs typeface="Calibri"/>
              </a:rPr>
              <a:t>висока </a:t>
            </a:r>
            <a:r>
              <a:rPr lang="ru-RU" b="1" spc="-5" dirty="0">
                <a:latin typeface="Calibri"/>
                <a:cs typeface="Calibri"/>
              </a:rPr>
              <a:t>обща </a:t>
            </a:r>
            <a:r>
              <a:rPr lang="ru-RU" b="1" dirty="0">
                <a:latin typeface="Calibri"/>
                <a:cs typeface="Calibri"/>
              </a:rPr>
              <a:t>цифрова </a:t>
            </a:r>
            <a:r>
              <a:rPr lang="ru-RU" b="1" spc="-10" dirty="0">
                <a:latin typeface="Calibri"/>
                <a:cs typeface="Calibri"/>
              </a:rPr>
              <a:t>стойност </a:t>
            </a:r>
            <a:r>
              <a:rPr lang="ru-RU" b="1" dirty="0">
                <a:latin typeface="Calibri"/>
                <a:cs typeface="Calibri"/>
              </a:rPr>
              <a:t>на </a:t>
            </a:r>
            <a:r>
              <a:rPr lang="ru-RU" b="1" spc="-10" dirty="0">
                <a:latin typeface="Calibri"/>
                <a:cs typeface="Calibri"/>
              </a:rPr>
              <a:t>външните  фактори </a:t>
            </a:r>
            <a:r>
              <a:rPr lang="ru-RU" b="1" dirty="0">
                <a:latin typeface="Calibri"/>
                <a:cs typeface="Calibri"/>
              </a:rPr>
              <a:t>на </a:t>
            </a:r>
            <a:r>
              <a:rPr lang="ru-RU" b="1" spc="-5" dirty="0">
                <a:latin typeface="Calibri"/>
                <a:cs typeface="Calibri"/>
              </a:rPr>
              <a:t>заобикалящата</a:t>
            </a:r>
            <a:r>
              <a:rPr lang="ru-RU" b="1" spc="-30" dirty="0">
                <a:latin typeface="Calibri"/>
                <a:cs typeface="Calibri"/>
              </a:rPr>
              <a:t> </a:t>
            </a:r>
            <a:r>
              <a:rPr lang="ru-RU" b="1" spc="-10" dirty="0">
                <a:latin typeface="Calibri"/>
                <a:cs typeface="Calibri"/>
              </a:rPr>
              <a:t>среда</a:t>
            </a:r>
            <a:r>
              <a:rPr lang="ru-RU" b="1" spc="-10" dirty="0" smtClean="0">
                <a:latin typeface="Calibri"/>
                <a:cs typeface="Calibri"/>
              </a:rPr>
              <a:t>.</a:t>
            </a:r>
          </a:p>
          <a:p>
            <a:pPr algn="just"/>
            <a:r>
              <a:rPr lang="ru-RU" b="1" dirty="0" smtClean="0">
                <a:latin typeface="Calibri"/>
                <a:cs typeface="Calibri"/>
              </a:rPr>
              <a:t>При </a:t>
            </a:r>
            <a:r>
              <a:rPr lang="ru-RU" b="1" spc="-5" dirty="0">
                <a:latin typeface="Calibri"/>
                <a:cs typeface="Calibri"/>
              </a:rPr>
              <a:t>последващ равен </a:t>
            </a:r>
            <a:r>
              <a:rPr lang="ru-RU" b="1" spc="-20" dirty="0">
                <a:latin typeface="Calibri"/>
                <a:cs typeface="Calibri"/>
              </a:rPr>
              <a:t>резултат </a:t>
            </a:r>
            <a:r>
              <a:rPr lang="ru-RU" b="1" spc="-20" dirty="0" smtClean="0">
                <a:latin typeface="Calibri"/>
                <a:cs typeface="Calibri"/>
              </a:rPr>
              <a:t>ще </a:t>
            </a:r>
            <a:r>
              <a:rPr lang="ru-RU" b="1" dirty="0" smtClean="0">
                <a:latin typeface="Calibri"/>
                <a:cs typeface="Calibri"/>
              </a:rPr>
              <a:t>се </a:t>
            </a:r>
            <a:r>
              <a:rPr lang="ru-RU" b="1" spc="-5" dirty="0">
                <a:latin typeface="Calibri"/>
                <a:cs typeface="Calibri"/>
              </a:rPr>
              <a:t>взема</a:t>
            </a:r>
            <a:r>
              <a:rPr lang="ru-RU" b="1" spc="-114" dirty="0">
                <a:latin typeface="Calibri"/>
                <a:cs typeface="Calibri"/>
              </a:rPr>
              <a:t> </a:t>
            </a:r>
            <a:r>
              <a:rPr lang="ru-RU" b="1" spc="-10" dirty="0">
                <a:latin typeface="Calibri"/>
                <a:cs typeface="Calibri"/>
              </a:rPr>
              <a:t>предвид  хронологичния </a:t>
            </a:r>
            <a:r>
              <a:rPr lang="ru-RU" b="1" spc="-20" dirty="0">
                <a:latin typeface="Calibri"/>
                <a:cs typeface="Calibri"/>
              </a:rPr>
              <a:t>ред </a:t>
            </a:r>
            <a:r>
              <a:rPr lang="ru-RU" b="1" dirty="0">
                <a:latin typeface="Calibri"/>
                <a:cs typeface="Calibri"/>
              </a:rPr>
              <a:t>на </a:t>
            </a:r>
            <a:r>
              <a:rPr lang="ru-RU" b="1" spc="-10" dirty="0">
                <a:latin typeface="Calibri"/>
                <a:cs typeface="Calibri"/>
              </a:rPr>
              <a:t>заявлението </a:t>
            </a:r>
            <a:r>
              <a:rPr lang="ru-RU" b="1" dirty="0">
                <a:latin typeface="Calibri"/>
                <a:cs typeface="Calibri"/>
              </a:rPr>
              <a:t>за</a:t>
            </a:r>
            <a:r>
              <a:rPr lang="ru-RU" b="1" spc="-25" dirty="0">
                <a:latin typeface="Calibri"/>
                <a:cs typeface="Calibri"/>
              </a:rPr>
              <a:t> </a:t>
            </a:r>
            <a:r>
              <a:rPr lang="ru-RU" b="1" spc="-15" dirty="0">
                <a:latin typeface="Calibri"/>
                <a:cs typeface="Calibri"/>
              </a:rPr>
              <a:t>оценка.</a:t>
            </a:r>
            <a:r>
              <a:rPr lang="ru-RU" b="1" dirty="0">
                <a:latin typeface="Calibri"/>
                <a:cs typeface="Calibri"/>
              </a:rPr>
              <a:t/>
            </a:r>
            <a:br>
              <a:rPr lang="ru-RU" b="1" dirty="0">
                <a:latin typeface="Calibri"/>
                <a:cs typeface="Calibri"/>
              </a:rPr>
            </a:br>
            <a:endParaRPr lang="bg-BG" b="1" dirty="0"/>
          </a:p>
        </p:txBody>
      </p:sp>
      <p:pic>
        <p:nvPicPr>
          <p:cNvPr id="4" name="Picture 3"/>
          <p:cNvPicPr>
            <a:picLocks noChangeAspect="1"/>
          </p:cNvPicPr>
          <p:nvPr/>
        </p:nvPicPr>
        <p:blipFill>
          <a:blip r:embed="rId2"/>
          <a:stretch>
            <a:fillRect/>
          </a:stretch>
        </p:blipFill>
        <p:spPr>
          <a:xfrm>
            <a:off x="6457949" y="119525"/>
            <a:ext cx="2373229" cy="2375022"/>
          </a:xfrm>
          <a:prstGeom prst="rect">
            <a:avLst/>
          </a:prstGeom>
        </p:spPr>
      </p:pic>
      <p:sp>
        <p:nvSpPr>
          <p:cNvPr id="5" name="Rectangle 4"/>
          <p:cNvSpPr/>
          <p:nvPr/>
        </p:nvSpPr>
        <p:spPr>
          <a:xfrm>
            <a:off x="417095" y="2574759"/>
            <a:ext cx="8767010" cy="3064942"/>
          </a:xfrm>
          <a:prstGeom prst="rect">
            <a:avLst/>
          </a:prstGeom>
        </p:spPr>
        <p:txBody>
          <a:bodyPr wrap="square">
            <a:spAutoFit/>
          </a:bodyPr>
          <a:lstStyle/>
          <a:p>
            <a:pPr marL="0" marR="0" lvl="0" indent="0" algn="l" defTabSz="457200" rtl="0" eaLnBrk="1" fontAlgn="auto" latinLnBrk="0" hangingPunct="1">
              <a:lnSpc>
                <a:spcPct val="115000"/>
              </a:lnSpc>
              <a:spcBef>
                <a:spcPts val="0"/>
              </a:spcBef>
              <a:spcAft>
                <a:spcPts val="1000"/>
              </a:spcAft>
              <a:buClrTx/>
              <a:buSzTx/>
              <a:buFontTx/>
              <a:buNone/>
              <a:tabLst/>
              <a:defRPr/>
            </a:pPr>
            <a:endParaRPr kumimoji="0" lang="bg-BG" sz="1200" b="0"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15000"/>
              </a:lnSpc>
              <a:spcBef>
                <a:spcPts val="0"/>
              </a:spcBef>
              <a:spcAft>
                <a:spcPts val="1000"/>
              </a:spcAft>
              <a:buClrTx/>
              <a:buSzTx/>
              <a:buFontTx/>
              <a:buNone/>
              <a:tabLst/>
              <a:defRPr/>
            </a:pPr>
            <a:endParaRPr kumimoji="0" lang="bg-BG" sz="1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15000"/>
              </a:lnSpc>
              <a:spcBef>
                <a:spcPts val="0"/>
              </a:spcBef>
              <a:spcAft>
                <a:spcPts val="1000"/>
              </a:spcAft>
              <a:buClrTx/>
              <a:buSzTx/>
              <a:buFontTx/>
              <a:buNone/>
              <a:tabLst/>
              <a:defRPr/>
            </a:pPr>
            <a:endParaRPr kumimoji="0" lang="bg-BG" sz="1200" b="0"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15000"/>
              </a:lnSpc>
              <a:spcBef>
                <a:spcPts val="0"/>
              </a:spcBef>
              <a:spcAft>
                <a:spcPts val="1000"/>
              </a:spcAft>
              <a:buClrTx/>
              <a:buSzTx/>
              <a:buFontTx/>
              <a:buNone/>
              <a:tabLst/>
              <a:defRPr/>
            </a:pPr>
            <a:endParaRPr kumimoji="0" lang="bg-BG" sz="1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15000"/>
              </a:lnSpc>
              <a:spcBef>
                <a:spcPts val="0"/>
              </a:spcBef>
              <a:spcAft>
                <a:spcPts val="1000"/>
              </a:spcAft>
              <a:buClrTx/>
              <a:buSzTx/>
              <a:buFontTx/>
              <a:buNone/>
              <a:tabLst/>
              <a:defRPr/>
            </a:pPr>
            <a:endParaRPr kumimoji="0" lang="bg-BG" sz="1200" b="0"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15000"/>
              </a:lnSpc>
              <a:spcBef>
                <a:spcPts val="0"/>
              </a:spcBef>
              <a:spcAft>
                <a:spcPts val="1000"/>
              </a:spcAft>
              <a:buClrTx/>
              <a:buSzTx/>
              <a:buFontTx/>
              <a:buNone/>
              <a:tabLst/>
              <a:defRPr/>
            </a:pPr>
            <a:endParaRPr kumimoji="0" lang="bg-BG" sz="1200" b="1"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15000"/>
              </a:lnSpc>
              <a:spcBef>
                <a:spcPts val="0"/>
              </a:spcBef>
              <a:spcAft>
                <a:spcPts val="1000"/>
              </a:spcAft>
              <a:buClrTx/>
              <a:buSzTx/>
              <a:buFontTx/>
              <a:buNone/>
              <a:tabLst/>
              <a:defRPr/>
            </a:pPr>
            <a:endParaRPr kumimoji="0" lang="bg-BG" sz="12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15000"/>
              </a:lnSpc>
              <a:spcBef>
                <a:spcPts val="0"/>
              </a:spcBef>
              <a:spcAft>
                <a:spcPts val="1000"/>
              </a:spcAft>
              <a:buClrTx/>
              <a:buSzTx/>
              <a:buFontTx/>
              <a:buNone/>
              <a:tabLst/>
              <a:defRPr/>
            </a:pPr>
            <a:endParaRPr kumimoji="0" lang="bg-BG" sz="1200" b="1"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15000"/>
              </a:lnSpc>
              <a:spcBef>
                <a:spcPts val="0"/>
              </a:spcBef>
              <a:spcAft>
                <a:spcPts val="1000"/>
              </a:spcAft>
              <a:buClrTx/>
              <a:buSzTx/>
              <a:buFontTx/>
              <a:buNone/>
              <a:tabLst/>
              <a:defRPr/>
            </a:pPr>
            <a:r>
              <a:rPr kumimoji="0" lang="bg-BG" sz="1400" b="1"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Публикуване на СПИСЪЦИ НА ОДОБРЕНИТЕ ПОЛЗВАТЕЛИ ПО ВИДОВЕ ПОМОЩНИ СРЕДСТВА </a:t>
            </a:r>
          </a:p>
        </p:txBody>
      </p:sp>
    </p:spTree>
    <p:extLst>
      <p:ext uri="{BB962C8B-B14F-4D97-AF65-F5344CB8AC3E}">
        <p14:creationId xmlns:p14="http://schemas.microsoft.com/office/powerpoint/2010/main" val="13786985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232611"/>
            <a:ext cx="8619067" cy="3140681"/>
          </a:xfrm>
        </p:spPr>
        <p:txBody>
          <a:bodyPr>
            <a:noAutofit/>
          </a:bodyPr>
          <a:lstStyle/>
          <a:p>
            <a:r>
              <a:rPr lang="bg-BG" sz="2800" b="1" dirty="0">
                <a:latin typeface="Times New Roman" panose="02020603050405020304" pitchFamily="18" charset="0"/>
                <a:ea typeface="Calibri" panose="020F0502020204030204" pitchFamily="34" charset="0"/>
                <a:cs typeface="Times New Roman" panose="02020603050405020304" pitchFamily="18" charset="0"/>
              </a:rPr>
              <a:t>СПИСЪК НА ВИСОКОТЕХНОЛОГИЧНИ ПОМОЩНИ СРЕДСТВА КЪМ МЕТОДИКАТА ЗА ПОДБОР НА ЛИЦА С ТРАЙНИ УВРЕЖДАНИЯ </a:t>
            </a:r>
            <a:r>
              <a:rPr lang="bg-BG" sz="2800" b="1" dirty="0" smtClean="0">
                <a:latin typeface="Times New Roman" panose="02020603050405020304" pitchFamily="18" charset="0"/>
                <a:ea typeface="Calibri" panose="020F0502020204030204" pitchFamily="34" charset="0"/>
                <a:cs typeface="Times New Roman" panose="02020603050405020304" pitchFamily="18" charset="0"/>
              </a:rPr>
              <a:t/>
            </a:r>
            <a:br>
              <a:rPr lang="bg-BG" sz="2800" b="1" dirty="0" smtClean="0">
                <a:latin typeface="Times New Roman" panose="02020603050405020304" pitchFamily="18" charset="0"/>
                <a:ea typeface="Calibri" panose="020F0502020204030204" pitchFamily="34" charset="0"/>
                <a:cs typeface="Times New Roman" panose="02020603050405020304" pitchFamily="18" charset="0"/>
              </a:rPr>
            </a:br>
            <a:r>
              <a:rPr lang="en-US" sz="2800" b="1" dirty="0" smtClean="0">
                <a:latin typeface="Times New Roman" panose="02020603050405020304" pitchFamily="18" charset="0"/>
                <a:ea typeface="Calibri" panose="020F0502020204030204" pitchFamily="34" charset="0"/>
                <a:cs typeface="Times New Roman" panose="02020603050405020304" pitchFamily="18" charset="0"/>
              </a:rPr>
              <a:t>(</a:t>
            </a:r>
            <a:r>
              <a:rPr lang="bg-BG" sz="2800" b="1" dirty="0">
                <a:latin typeface="Times New Roman" panose="02020603050405020304" pitchFamily="18" charset="0"/>
                <a:ea typeface="Calibri" panose="020F0502020204030204" pitchFamily="34" charset="0"/>
                <a:cs typeface="Times New Roman" panose="02020603050405020304" pitchFamily="18" charset="0"/>
              </a:rPr>
              <a:t>ПРИЛОЖЕНИЕ № 5</a:t>
            </a:r>
            <a:r>
              <a:rPr lang="en-US" sz="2800" b="1" dirty="0">
                <a:latin typeface="Times New Roman" panose="02020603050405020304" pitchFamily="18" charset="0"/>
                <a:ea typeface="Calibri" panose="020F0502020204030204" pitchFamily="34" charset="0"/>
                <a:cs typeface="Times New Roman" panose="02020603050405020304" pitchFamily="18" charset="0"/>
              </a:rPr>
              <a:t>)</a:t>
            </a:r>
            <a:r>
              <a:rPr lang="bg-BG" sz="2800" dirty="0">
                <a:latin typeface="Calibri" panose="020F0502020204030204" pitchFamily="34" charset="0"/>
                <a:ea typeface="Calibri" panose="020F0502020204030204" pitchFamily="34" charset="0"/>
                <a:cs typeface="Times New Roman" panose="02020603050405020304" pitchFamily="18" charset="0"/>
              </a:rPr>
              <a:t/>
            </a:r>
            <a:br>
              <a:rPr lang="bg-BG" sz="2800" dirty="0">
                <a:latin typeface="Calibri" panose="020F0502020204030204" pitchFamily="34" charset="0"/>
                <a:ea typeface="Calibri" panose="020F0502020204030204" pitchFamily="34" charset="0"/>
                <a:cs typeface="Times New Roman" panose="02020603050405020304" pitchFamily="18" charset="0"/>
              </a:rPr>
            </a:br>
            <a:endParaRPr lang="bg-BG" sz="2800" dirty="0"/>
          </a:p>
        </p:txBody>
      </p:sp>
      <p:pic>
        <p:nvPicPr>
          <p:cNvPr id="8" name="Content Placeholder 7"/>
          <p:cNvPicPr>
            <a:picLocks noGrp="1" noChangeAspect="1"/>
          </p:cNvPicPr>
          <p:nvPr>
            <p:ph idx="1"/>
          </p:nvPr>
        </p:nvPicPr>
        <p:blipFill>
          <a:blip r:embed="rId2"/>
          <a:stretch>
            <a:fillRect/>
          </a:stretch>
        </p:blipFill>
        <p:spPr>
          <a:xfrm>
            <a:off x="883731" y="2620429"/>
            <a:ext cx="3312695" cy="2117058"/>
          </a:xfrm>
          <a:prstGeom prst="rect">
            <a:avLst/>
          </a:prstGeom>
        </p:spPr>
      </p:pic>
      <p:sp>
        <p:nvSpPr>
          <p:cNvPr id="5" name="AutoShape 2" descr="Помощни средства за инвалиди София - Infocall.bg"/>
          <p:cNvSpPr>
            <a:spLocks noChangeAspect="1" noChangeArrowheads="1"/>
          </p:cNvSpPr>
          <p:nvPr/>
        </p:nvSpPr>
        <p:spPr bwMode="auto">
          <a:xfrm>
            <a:off x="155575" y="-708025"/>
            <a:ext cx="3076575" cy="14859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bg-BG"/>
          </a:p>
        </p:txBody>
      </p:sp>
      <p:sp>
        <p:nvSpPr>
          <p:cNvPr id="6" name="AutoShape 4" descr="Помощни средства за инвалиди София - Infocall.bg"/>
          <p:cNvSpPr>
            <a:spLocks noChangeAspect="1" noChangeArrowheads="1"/>
          </p:cNvSpPr>
          <p:nvPr/>
        </p:nvSpPr>
        <p:spPr bwMode="auto">
          <a:xfrm>
            <a:off x="307975" y="-555625"/>
            <a:ext cx="3076575" cy="14859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bg-BG"/>
          </a:p>
        </p:txBody>
      </p:sp>
      <p:sp>
        <p:nvSpPr>
          <p:cNvPr id="7" name="AutoShape 6" descr="Помощни средства за инвалиди София - Infocall.bg"/>
          <p:cNvSpPr>
            <a:spLocks noChangeAspect="1" noChangeArrowheads="1"/>
          </p:cNvSpPr>
          <p:nvPr/>
        </p:nvSpPr>
        <p:spPr bwMode="auto">
          <a:xfrm>
            <a:off x="460375" y="-403225"/>
            <a:ext cx="3076575" cy="14859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bg-BG"/>
          </a:p>
        </p:txBody>
      </p:sp>
      <p:sp>
        <p:nvSpPr>
          <p:cNvPr id="9" name="AutoShape 8" descr="Воев София ЕООД Помощни средства"/>
          <p:cNvSpPr>
            <a:spLocks noChangeAspect="1" noChangeArrowheads="1"/>
          </p:cNvSpPr>
          <p:nvPr/>
        </p:nvSpPr>
        <p:spPr bwMode="auto">
          <a:xfrm>
            <a:off x="155575" y="-738188"/>
            <a:ext cx="2962275" cy="15430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bg-BG"/>
          </a:p>
        </p:txBody>
      </p:sp>
      <p:pic>
        <p:nvPicPr>
          <p:cNvPr id="10" name="Picture 9"/>
          <p:cNvPicPr>
            <a:picLocks noChangeAspect="1"/>
          </p:cNvPicPr>
          <p:nvPr/>
        </p:nvPicPr>
        <p:blipFill>
          <a:blip r:embed="rId3"/>
          <a:stretch>
            <a:fillRect/>
          </a:stretch>
        </p:blipFill>
        <p:spPr>
          <a:xfrm>
            <a:off x="1018674" y="5181600"/>
            <a:ext cx="3160295" cy="1379622"/>
          </a:xfrm>
          <a:prstGeom prst="rect">
            <a:avLst/>
          </a:prstGeom>
        </p:spPr>
      </p:pic>
      <p:pic>
        <p:nvPicPr>
          <p:cNvPr id="11" name="Picture 10"/>
          <p:cNvPicPr>
            <a:picLocks noChangeAspect="1"/>
          </p:cNvPicPr>
          <p:nvPr/>
        </p:nvPicPr>
        <p:blipFill>
          <a:blip r:embed="rId4"/>
          <a:stretch>
            <a:fillRect/>
          </a:stretch>
        </p:blipFill>
        <p:spPr>
          <a:xfrm>
            <a:off x="4541674" y="2445175"/>
            <a:ext cx="2469072" cy="892570"/>
          </a:xfrm>
          <a:prstGeom prst="rect">
            <a:avLst/>
          </a:prstGeom>
        </p:spPr>
      </p:pic>
      <p:sp>
        <p:nvSpPr>
          <p:cNvPr id="14" name="AutoShape 10" descr="Подколянни модулни протези - Ортопедичен магазин"/>
          <p:cNvSpPr>
            <a:spLocks noChangeAspect="1" noChangeArrowheads="1"/>
          </p:cNvSpPr>
          <p:nvPr/>
        </p:nvSpPr>
        <p:spPr bwMode="auto">
          <a:xfrm>
            <a:off x="155575" y="-1257300"/>
            <a:ext cx="1743075" cy="26193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bg-BG"/>
          </a:p>
        </p:txBody>
      </p:sp>
      <p:pic>
        <p:nvPicPr>
          <p:cNvPr id="15" name="Picture 14"/>
          <p:cNvPicPr>
            <a:picLocks noChangeAspect="1"/>
          </p:cNvPicPr>
          <p:nvPr/>
        </p:nvPicPr>
        <p:blipFill>
          <a:blip r:embed="rId5"/>
          <a:stretch>
            <a:fillRect/>
          </a:stretch>
        </p:blipFill>
        <p:spPr>
          <a:xfrm>
            <a:off x="7434262" y="2350168"/>
            <a:ext cx="1743075" cy="1740569"/>
          </a:xfrm>
          <a:prstGeom prst="rect">
            <a:avLst/>
          </a:prstGeom>
        </p:spPr>
      </p:pic>
      <p:pic>
        <p:nvPicPr>
          <p:cNvPr id="16" name="Picture 15"/>
          <p:cNvPicPr>
            <a:picLocks noChangeAspect="1"/>
          </p:cNvPicPr>
          <p:nvPr/>
        </p:nvPicPr>
        <p:blipFill>
          <a:blip r:embed="rId6"/>
          <a:stretch>
            <a:fillRect/>
          </a:stretch>
        </p:blipFill>
        <p:spPr>
          <a:xfrm>
            <a:off x="4190258" y="3616085"/>
            <a:ext cx="2751220" cy="1276350"/>
          </a:xfrm>
          <a:prstGeom prst="rect">
            <a:avLst/>
          </a:prstGeom>
        </p:spPr>
      </p:pic>
      <p:pic>
        <p:nvPicPr>
          <p:cNvPr id="17" name="Picture 16"/>
          <p:cNvPicPr>
            <a:picLocks noChangeAspect="1"/>
          </p:cNvPicPr>
          <p:nvPr/>
        </p:nvPicPr>
        <p:blipFill>
          <a:blip r:embed="rId7"/>
          <a:stretch>
            <a:fillRect/>
          </a:stretch>
        </p:blipFill>
        <p:spPr>
          <a:xfrm>
            <a:off x="6533499" y="4091391"/>
            <a:ext cx="1509713" cy="1309691"/>
          </a:xfrm>
          <a:prstGeom prst="rect">
            <a:avLst/>
          </a:prstGeom>
        </p:spPr>
      </p:pic>
      <p:pic>
        <p:nvPicPr>
          <p:cNvPr id="3" name="Picture 2"/>
          <p:cNvPicPr>
            <a:picLocks noChangeAspect="1"/>
          </p:cNvPicPr>
          <p:nvPr/>
        </p:nvPicPr>
        <p:blipFill>
          <a:blip r:embed="rId8"/>
          <a:stretch>
            <a:fillRect/>
          </a:stretch>
        </p:blipFill>
        <p:spPr>
          <a:xfrm>
            <a:off x="9953249" y="216734"/>
            <a:ext cx="1850375" cy="949697"/>
          </a:xfrm>
          <a:prstGeom prst="rect">
            <a:avLst/>
          </a:prstGeom>
        </p:spPr>
      </p:pic>
      <p:pic>
        <p:nvPicPr>
          <p:cNvPr id="4" name="Picture 3"/>
          <p:cNvPicPr>
            <a:picLocks noChangeAspect="1"/>
          </p:cNvPicPr>
          <p:nvPr/>
        </p:nvPicPr>
        <p:blipFill>
          <a:blip r:embed="rId9"/>
          <a:stretch>
            <a:fillRect/>
          </a:stretch>
        </p:blipFill>
        <p:spPr>
          <a:xfrm>
            <a:off x="8723987" y="5499038"/>
            <a:ext cx="1651084" cy="1334398"/>
          </a:xfrm>
          <a:prstGeom prst="rect">
            <a:avLst/>
          </a:prstGeom>
        </p:spPr>
      </p:pic>
      <p:pic>
        <p:nvPicPr>
          <p:cNvPr id="13" name="Picture 12"/>
          <p:cNvPicPr>
            <a:picLocks noChangeAspect="1"/>
          </p:cNvPicPr>
          <p:nvPr/>
        </p:nvPicPr>
        <p:blipFill>
          <a:blip r:embed="rId10"/>
          <a:stretch>
            <a:fillRect/>
          </a:stretch>
        </p:blipFill>
        <p:spPr>
          <a:xfrm>
            <a:off x="10440534" y="5484449"/>
            <a:ext cx="1682582" cy="1220122"/>
          </a:xfrm>
          <a:prstGeom prst="rect">
            <a:avLst/>
          </a:prstGeom>
        </p:spPr>
      </p:pic>
      <p:pic>
        <p:nvPicPr>
          <p:cNvPr id="18" name="Picture 17"/>
          <p:cNvPicPr>
            <a:picLocks noChangeAspect="1"/>
          </p:cNvPicPr>
          <p:nvPr/>
        </p:nvPicPr>
        <p:blipFill>
          <a:blip r:embed="rId11"/>
          <a:stretch>
            <a:fillRect/>
          </a:stretch>
        </p:blipFill>
        <p:spPr>
          <a:xfrm>
            <a:off x="8421814" y="4281880"/>
            <a:ext cx="1403525" cy="1018464"/>
          </a:xfrm>
          <a:prstGeom prst="rect">
            <a:avLst/>
          </a:prstGeom>
        </p:spPr>
      </p:pic>
      <p:pic>
        <p:nvPicPr>
          <p:cNvPr id="19" name="Picture 18"/>
          <p:cNvPicPr>
            <a:picLocks noChangeAspect="1"/>
          </p:cNvPicPr>
          <p:nvPr/>
        </p:nvPicPr>
        <p:blipFill>
          <a:blip r:embed="rId12"/>
          <a:stretch>
            <a:fillRect/>
          </a:stretch>
        </p:blipFill>
        <p:spPr>
          <a:xfrm>
            <a:off x="10242884" y="3558622"/>
            <a:ext cx="1732548" cy="1446516"/>
          </a:xfrm>
          <a:prstGeom prst="rect">
            <a:avLst/>
          </a:prstGeom>
        </p:spPr>
      </p:pic>
      <p:pic>
        <p:nvPicPr>
          <p:cNvPr id="20" name="Picture 19"/>
          <p:cNvPicPr>
            <a:picLocks noChangeAspect="1"/>
          </p:cNvPicPr>
          <p:nvPr/>
        </p:nvPicPr>
        <p:blipFill>
          <a:blip r:embed="rId13"/>
          <a:stretch>
            <a:fillRect/>
          </a:stretch>
        </p:blipFill>
        <p:spPr>
          <a:xfrm>
            <a:off x="10143433" y="1467853"/>
            <a:ext cx="1979683" cy="1435768"/>
          </a:xfrm>
          <a:prstGeom prst="rect">
            <a:avLst/>
          </a:prstGeom>
        </p:spPr>
      </p:pic>
      <p:pic>
        <p:nvPicPr>
          <p:cNvPr id="21" name="Picture 20"/>
          <p:cNvPicPr>
            <a:picLocks noChangeAspect="1"/>
          </p:cNvPicPr>
          <p:nvPr/>
        </p:nvPicPr>
        <p:blipFill>
          <a:blip r:embed="rId14"/>
          <a:stretch>
            <a:fillRect/>
          </a:stretch>
        </p:blipFill>
        <p:spPr>
          <a:xfrm>
            <a:off x="4297280" y="5005138"/>
            <a:ext cx="2265758" cy="1467000"/>
          </a:xfrm>
          <a:prstGeom prst="rect">
            <a:avLst/>
          </a:prstGeom>
        </p:spPr>
      </p:pic>
      <p:pic>
        <p:nvPicPr>
          <p:cNvPr id="22" name="Picture 21"/>
          <p:cNvPicPr>
            <a:picLocks noChangeAspect="1"/>
          </p:cNvPicPr>
          <p:nvPr/>
        </p:nvPicPr>
        <p:blipFill>
          <a:blip r:embed="rId15"/>
          <a:stretch>
            <a:fillRect/>
          </a:stretch>
        </p:blipFill>
        <p:spPr>
          <a:xfrm>
            <a:off x="6914014" y="5463682"/>
            <a:ext cx="1507800" cy="1237534"/>
          </a:xfrm>
          <a:prstGeom prst="rect">
            <a:avLst/>
          </a:prstGeom>
        </p:spPr>
      </p:pic>
    </p:spTree>
    <p:extLst>
      <p:ext uri="{BB962C8B-B14F-4D97-AF65-F5344CB8AC3E}">
        <p14:creationId xmlns:p14="http://schemas.microsoft.com/office/powerpoint/2010/main" val="31788189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21276"/>
            <a:ext cx="8733366" cy="4288824"/>
          </a:xfrm>
        </p:spPr>
        <p:txBody>
          <a:bodyPr>
            <a:normAutofit fontScale="90000"/>
          </a:bodyPr>
          <a:lstStyle/>
          <a:p>
            <a:pPr marL="542925" indent="-361950" algn="just"/>
            <a:r>
              <a:rPr lang="bg-BG" sz="2800" b="1" dirty="0" smtClean="0">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ПРЕНОСИМО </a:t>
            </a:r>
            <a:r>
              <a:rPr lang="bg-BG" sz="2800" b="1" dirty="0">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УСТРОЙСТВО С ИЗКУСТВЕН ИНТЕЛЕКТ</a:t>
            </a:r>
            <a:r>
              <a:rPr lang="bg-BG" sz="2800" dirty="0">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bg-BG" sz="2800" b="1" dirty="0">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ЗА ХОРА СЪС ЗРИТЕЛНИ УВРЕЖДАНИЯ (НЕЗРЯЩИ ИЛИ ХОРА С ЧАСТИЧНО ЗРЕНИЕ</a:t>
            </a:r>
            <a:r>
              <a:rPr lang="bg-BG" sz="2800" b="1" dirty="0" smtClean="0">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bg-BG" sz="2800" b="1" u="sng" dirty="0" smtClean="0">
                <a:latin typeface="Times New Roman" panose="02020603050405020304" pitchFamily="18" charset="0"/>
                <a:cs typeface="Times New Roman" panose="02020603050405020304" pitchFamily="18" charset="0"/>
              </a:rPr>
              <a:t/>
            </a:r>
            <a:br>
              <a:rPr lang="bg-BG" sz="2800" b="1" u="sng" dirty="0" smtClean="0">
                <a:latin typeface="Times New Roman" panose="02020603050405020304" pitchFamily="18" charset="0"/>
                <a:cs typeface="Times New Roman" panose="02020603050405020304" pitchFamily="18" charset="0"/>
              </a:rPr>
            </a:br>
            <a:r>
              <a:rPr lang="bg-BG" sz="1800" b="1" u="sng" dirty="0" smtClean="0">
                <a:latin typeface="Times New Roman" panose="02020603050405020304" pitchFamily="18" charset="0"/>
                <a:cs typeface="Times New Roman" panose="02020603050405020304" pitchFamily="18" charset="0"/>
              </a:rPr>
              <a:t/>
            </a:r>
            <a:br>
              <a:rPr lang="bg-BG" sz="1800" b="1" u="sng" dirty="0" smtClean="0">
                <a:latin typeface="Times New Roman" panose="02020603050405020304" pitchFamily="18" charset="0"/>
                <a:cs typeface="Times New Roman" panose="02020603050405020304" pitchFamily="18" charset="0"/>
              </a:rPr>
            </a:br>
            <a:r>
              <a:rPr lang="ru-RU" sz="1800" b="1" dirty="0" smtClean="0">
                <a:solidFill>
                  <a:schemeClr val="tx1"/>
                </a:solidFill>
                <a:latin typeface="Times New Roman" panose="02020603050405020304" pitchFamily="18" charset="0"/>
                <a:cs typeface="Times New Roman" panose="02020603050405020304" pitchFamily="18" charset="0"/>
              </a:rPr>
              <a:t>подвижна </a:t>
            </a:r>
            <a:r>
              <a:rPr lang="ru-RU" sz="1800" b="1" dirty="0">
                <a:solidFill>
                  <a:schemeClr val="tx1"/>
                </a:solidFill>
                <a:latin typeface="Times New Roman" panose="02020603050405020304" pitchFamily="18" charset="0"/>
                <a:cs typeface="Times New Roman" panose="02020603050405020304" pitchFamily="18" charset="0"/>
              </a:rPr>
              <a:t>иновативна помощна технология за носене, базирана на силата на </a:t>
            </a:r>
            <a:r>
              <a:rPr lang="ru-RU" sz="1800" b="1" dirty="0" smtClean="0">
                <a:solidFill>
                  <a:schemeClr val="tx1"/>
                </a:solidFill>
                <a:latin typeface="Times New Roman" panose="02020603050405020304" pitchFamily="18" charset="0"/>
                <a:cs typeface="Times New Roman" panose="02020603050405020304" pitchFamily="18" charset="0"/>
              </a:rPr>
              <a:t>   </a:t>
            </a:r>
            <a:br>
              <a:rPr lang="ru-RU" sz="1800" b="1" dirty="0" smtClean="0">
                <a:solidFill>
                  <a:schemeClr val="tx1"/>
                </a:solidFill>
                <a:latin typeface="Times New Roman" panose="02020603050405020304" pitchFamily="18" charset="0"/>
                <a:cs typeface="Times New Roman" panose="02020603050405020304" pitchFamily="18" charset="0"/>
              </a:rPr>
            </a:br>
            <a:r>
              <a:rPr lang="ru-RU" sz="1800" b="1" dirty="0" smtClean="0">
                <a:solidFill>
                  <a:schemeClr val="tx1"/>
                </a:solidFill>
                <a:latin typeface="Times New Roman" panose="02020603050405020304" pitchFamily="18" charset="0"/>
                <a:cs typeface="Times New Roman" panose="02020603050405020304" pitchFamily="18" charset="0"/>
              </a:rPr>
              <a:t>изкуственото </a:t>
            </a:r>
            <a:r>
              <a:rPr lang="ru-RU" sz="1800" b="1" dirty="0">
                <a:solidFill>
                  <a:schemeClr val="tx1"/>
                </a:solidFill>
                <a:latin typeface="Times New Roman" panose="02020603050405020304" pitchFamily="18" charset="0"/>
                <a:cs typeface="Times New Roman" panose="02020603050405020304" pitchFamily="18" charset="0"/>
              </a:rPr>
              <a:t>зрение, като позволява достъп до визуална информация, предавана звуково в реално време с вграден високоговорител (чете текст от всякакви повърхности /отпечатан или цифров/, разпознава лица, продукти, банкноти, дава информация за дата и час).</a:t>
            </a:r>
            <a:br>
              <a:rPr lang="ru-RU" sz="1800" b="1" dirty="0">
                <a:solidFill>
                  <a:schemeClr val="tx1"/>
                </a:solidFill>
                <a:latin typeface="Times New Roman" panose="02020603050405020304" pitchFamily="18" charset="0"/>
                <a:cs typeface="Times New Roman" panose="02020603050405020304" pitchFamily="18" charset="0"/>
              </a:rPr>
            </a:br>
            <a:r>
              <a:rPr lang="ru-RU" sz="1800" b="1" dirty="0" smtClean="0">
                <a:solidFill>
                  <a:schemeClr val="tx1"/>
                </a:solidFill>
                <a:latin typeface="Times New Roman" panose="02020603050405020304" pitchFamily="18" charset="0"/>
                <a:cs typeface="Times New Roman" panose="02020603050405020304" pitchFamily="18" charset="0"/>
              </a:rPr>
              <a:t/>
            </a:r>
            <a:br>
              <a:rPr lang="ru-RU" sz="1800" b="1" dirty="0" smtClean="0">
                <a:solidFill>
                  <a:schemeClr val="tx1"/>
                </a:solidFill>
                <a:latin typeface="Times New Roman" panose="02020603050405020304" pitchFamily="18" charset="0"/>
                <a:cs typeface="Times New Roman" panose="02020603050405020304" pitchFamily="18" charset="0"/>
              </a:rPr>
            </a:br>
            <a:r>
              <a:rPr lang="bg-BG" sz="1800" b="1" dirty="0">
                <a:solidFill>
                  <a:schemeClr val="tx1"/>
                </a:solidFill>
                <a:latin typeface="Times New Roman" panose="02020603050405020304" pitchFamily="18" charset="0"/>
                <a:cs typeface="Times New Roman" panose="02020603050405020304" pitchFamily="18" charset="0"/>
              </a:rPr>
              <a:t>Устройството създава условия за връщане към независимостта, активно включване на пазара на труда и образователната система, посредством възможността за самостоятелно изпълнение на съответните дейности и задачи без необходимостта от чужда асистентска подкрепа. </a:t>
            </a:r>
            <a:br>
              <a:rPr lang="bg-BG" sz="1800" b="1" dirty="0">
                <a:solidFill>
                  <a:schemeClr val="tx1"/>
                </a:solidFill>
                <a:latin typeface="Times New Roman" panose="02020603050405020304" pitchFamily="18" charset="0"/>
                <a:cs typeface="Times New Roman" panose="02020603050405020304" pitchFamily="18" charset="0"/>
              </a:rPr>
            </a:br>
            <a:r>
              <a:rPr lang="bg-BG" sz="1800" b="1" dirty="0">
                <a:latin typeface="Times New Roman" panose="02020603050405020304" pitchFamily="18" charset="0"/>
                <a:cs typeface="Times New Roman" panose="02020603050405020304" pitchFamily="18" charset="0"/>
              </a:rPr>
              <a:t> </a:t>
            </a:r>
            <a:r>
              <a:rPr lang="bg-BG" sz="1800" dirty="0">
                <a:latin typeface="Times New Roman" panose="02020603050405020304" pitchFamily="18" charset="0"/>
                <a:cs typeface="Times New Roman" panose="02020603050405020304" pitchFamily="18" charset="0"/>
              </a:rPr>
              <a:t/>
            </a:r>
            <a:br>
              <a:rPr lang="bg-BG" sz="1800" dirty="0">
                <a:latin typeface="Times New Roman" panose="02020603050405020304" pitchFamily="18" charset="0"/>
                <a:cs typeface="Times New Roman" panose="02020603050405020304" pitchFamily="18" charset="0"/>
              </a:rPr>
            </a:br>
            <a:endParaRPr lang="bg-BG" sz="1800"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a:stretch>
            <a:fillRect/>
          </a:stretch>
        </p:blipFill>
        <p:spPr>
          <a:xfrm>
            <a:off x="1299714" y="5036456"/>
            <a:ext cx="2383743" cy="1821544"/>
          </a:xfrm>
          <a:prstGeom prst="rect">
            <a:avLst/>
          </a:prstGeom>
        </p:spPr>
      </p:pic>
      <p:pic>
        <p:nvPicPr>
          <p:cNvPr id="5" name="Picture 4" descr="Orcam MyEye Pro – Canadian Assistive Technologies Ltd."/>
          <p:cNvPicPr/>
          <p:nvPr/>
        </p:nvPicPr>
        <p:blipFill>
          <a:blip r:embed="rId3">
            <a:extLst>
              <a:ext uri="{28A0092B-C50C-407E-A947-70E740481C1C}">
                <a14:useLocalDpi xmlns:a14="http://schemas.microsoft.com/office/drawing/2010/main" val="0"/>
              </a:ext>
            </a:extLst>
          </a:blip>
          <a:srcRect/>
          <a:stretch>
            <a:fillRect/>
          </a:stretch>
        </p:blipFill>
        <p:spPr bwMode="auto">
          <a:xfrm>
            <a:off x="4253519" y="5115560"/>
            <a:ext cx="3241950" cy="1742440"/>
          </a:xfrm>
          <a:prstGeom prst="rect">
            <a:avLst/>
          </a:prstGeom>
          <a:noFill/>
          <a:ln>
            <a:noFill/>
          </a:ln>
        </p:spPr>
      </p:pic>
      <p:cxnSp>
        <p:nvCxnSpPr>
          <p:cNvPr id="7" name="Elbow Connector 6"/>
          <p:cNvCxnSpPr/>
          <p:nvPr/>
        </p:nvCxnSpPr>
        <p:spPr>
          <a:xfrm rot="16200000" flipH="1">
            <a:off x="738188" y="1881187"/>
            <a:ext cx="295275" cy="28575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4138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708" y="321276"/>
            <a:ext cx="11491783" cy="1184007"/>
          </a:xfrm>
        </p:spPr>
        <p:txBody>
          <a:bodyPr>
            <a:noAutofit/>
          </a:bodyPr>
          <a:lstStyle/>
          <a:p>
            <a:r>
              <a:rPr lang="bg-BG" sz="2500" u="sng" dirty="0">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УСТРОЙСТВА, ПОДПОМАГАЩИ ХОРА СЪС ЗРИТЕЛНИ УВРЕЖДАНИЯ</a:t>
            </a:r>
            <a:r>
              <a:rPr lang="bg-BG" sz="2500" dirty="0">
                <a:latin typeface="Times New Roman" panose="02020603050405020304" pitchFamily="18" charset="0"/>
                <a:cs typeface="Times New Roman" panose="02020603050405020304" pitchFamily="18" charset="0"/>
              </a:rPr>
              <a:t/>
            </a:r>
            <a:br>
              <a:rPr lang="bg-BG" sz="2500" dirty="0">
                <a:latin typeface="Times New Roman" panose="02020603050405020304" pitchFamily="18" charset="0"/>
                <a:cs typeface="Times New Roman" panose="02020603050405020304" pitchFamily="18" charset="0"/>
              </a:rPr>
            </a:br>
            <a:endParaRPr lang="bg-BG" sz="25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56959" y="1012865"/>
            <a:ext cx="9845801" cy="5403053"/>
          </a:xfrm>
        </p:spPr>
        <p:txBody>
          <a:bodyPr>
            <a:normAutofit fontScale="92500" lnSpcReduction="10000"/>
          </a:bodyPr>
          <a:lstStyle/>
          <a:p>
            <a:endParaRPr lang="bg-BG" b="1" u="sng" dirty="0" smtClean="0"/>
          </a:p>
          <a:p>
            <a:r>
              <a:rPr lang="bg-BG" b="1" u="sng" dirty="0" smtClean="0"/>
              <a:t>ПРЕНОСИМА ЧЕТЯЩА МАШИНА С ОПЦИЯ ЗА ОПТИЧНО РАЗПОЗНАВАНЕ НА СИМВОЛИ И ГОВОР НА БЪЛГАРСКИ ЕЗИК</a:t>
            </a:r>
          </a:p>
          <a:p>
            <a:endParaRPr lang="bg-BG" b="1" u="sng" dirty="0" smtClean="0"/>
          </a:p>
          <a:p>
            <a:endParaRPr lang="bg-BG" b="1" u="sng" dirty="0" smtClean="0"/>
          </a:p>
          <a:p>
            <a:endParaRPr lang="bg-BG" b="1" u="sng" dirty="0"/>
          </a:p>
          <a:p>
            <a:r>
              <a:rPr lang="bg-BG" b="1" u="sng" dirty="0"/>
              <a:t>ЕКРАНЕН ЧЕТЕЦ (ЗА ПЕРСОНАЛЕН КОМПЮТЪР</a:t>
            </a:r>
            <a:r>
              <a:rPr lang="bg-BG" b="1" u="sng" dirty="0" smtClean="0"/>
              <a:t>)</a:t>
            </a:r>
          </a:p>
          <a:p>
            <a:endParaRPr lang="bg-BG" b="1" u="sng" dirty="0"/>
          </a:p>
          <a:p>
            <a:endParaRPr lang="bg-BG" b="1" u="sng" dirty="0" smtClean="0"/>
          </a:p>
          <a:p>
            <a:endParaRPr lang="bg-BG" b="1" u="sng" dirty="0" smtClean="0"/>
          </a:p>
          <a:p>
            <a:r>
              <a:rPr lang="bg-BG" b="1" u="sng" dirty="0" smtClean="0"/>
              <a:t>ПРЕНОСИМ </a:t>
            </a:r>
            <a:r>
              <a:rPr lang="bg-BG" b="1" u="sng" dirty="0"/>
              <a:t>ВИДЕО УВЕЛИЧИТЕЛ (ЕЛЕКТРОННA ЛУПA)</a:t>
            </a:r>
            <a:endParaRPr lang="bg-BG" dirty="0"/>
          </a:p>
          <a:p>
            <a:endParaRPr lang="bg-BG" b="1" dirty="0" smtClean="0"/>
          </a:p>
          <a:p>
            <a:endParaRPr lang="bg-BG" b="1" u="sng" dirty="0" smtClean="0"/>
          </a:p>
          <a:p>
            <a:r>
              <a:rPr lang="bg-BG" b="1" u="sng" dirty="0" smtClean="0"/>
              <a:t>ЕКРАННА </a:t>
            </a:r>
            <a:r>
              <a:rPr lang="bg-BG" b="1" u="sng" dirty="0"/>
              <a:t>ЛУПА (ЗА ПЕРСОНАЛЕН КОМПЮТЪР)</a:t>
            </a:r>
            <a:endParaRPr lang="bg-BG" dirty="0"/>
          </a:p>
          <a:p>
            <a:r>
              <a:rPr lang="bg-BG" b="1" dirty="0"/>
              <a:t> </a:t>
            </a:r>
            <a:endParaRPr lang="bg-BG" dirty="0"/>
          </a:p>
          <a:p>
            <a:endParaRPr lang="bg-BG" dirty="0"/>
          </a:p>
          <a:p>
            <a:endParaRPr lang="bg-BG" b="1" u="sng" dirty="0" smtClean="0"/>
          </a:p>
          <a:p>
            <a:endParaRPr lang="bg-BG" b="1" u="sng" dirty="0" smtClean="0"/>
          </a:p>
          <a:p>
            <a:endParaRPr lang="bg-BG" dirty="0"/>
          </a:p>
        </p:txBody>
      </p:sp>
      <p:pic>
        <p:nvPicPr>
          <p:cNvPr id="4" name="Picture 3" descr="Преносимо четящо устройство PEARL със софтуер OpenBook | БГАСИСТ ООД"/>
          <p:cNvPicPr/>
          <p:nvPr/>
        </p:nvPicPr>
        <p:blipFill>
          <a:blip r:embed="rId2">
            <a:extLst>
              <a:ext uri="{28A0092B-C50C-407E-A947-70E740481C1C}">
                <a14:useLocalDpi xmlns:a14="http://schemas.microsoft.com/office/drawing/2010/main" val="0"/>
              </a:ext>
            </a:extLst>
          </a:blip>
          <a:srcRect/>
          <a:stretch>
            <a:fillRect/>
          </a:stretch>
        </p:blipFill>
        <p:spPr bwMode="auto">
          <a:xfrm>
            <a:off x="6321252" y="1741907"/>
            <a:ext cx="2952750" cy="1321196"/>
          </a:xfrm>
          <a:prstGeom prst="rect">
            <a:avLst/>
          </a:prstGeom>
          <a:noFill/>
          <a:ln>
            <a:noFill/>
          </a:ln>
        </p:spPr>
      </p:pic>
      <p:pic>
        <p:nvPicPr>
          <p:cNvPr id="5" name="Picture 4" descr="Екранен четец JAWS Home Edition | БГАСИСТ ООД"/>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21252" y="2881380"/>
            <a:ext cx="2190750" cy="1137017"/>
          </a:xfrm>
          <a:prstGeom prst="rect">
            <a:avLst/>
          </a:prstGeom>
          <a:noFill/>
          <a:ln>
            <a:noFill/>
          </a:ln>
        </p:spPr>
      </p:pic>
      <p:pic>
        <p:nvPicPr>
          <p:cNvPr id="6" name="Picture 5" descr="Compact+ HD"/>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08263" y="4018396"/>
            <a:ext cx="2603155" cy="1310065"/>
          </a:xfrm>
          <a:prstGeom prst="rect">
            <a:avLst/>
          </a:prstGeom>
          <a:noFill/>
          <a:ln>
            <a:noFill/>
          </a:ln>
        </p:spPr>
      </p:pic>
      <p:pic>
        <p:nvPicPr>
          <p:cNvPr id="7" name="Picture 6"/>
          <p:cNvPicPr>
            <a:picLocks noChangeAspect="1"/>
          </p:cNvPicPr>
          <p:nvPr/>
        </p:nvPicPr>
        <p:blipFill>
          <a:blip r:embed="rId5"/>
          <a:stretch>
            <a:fillRect/>
          </a:stretch>
        </p:blipFill>
        <p:spPr>
          <a:xfrm>
            <a:off x="6205925" y="5449702"/>
            <a:ext cx="2133785" cy="1087456"/>
          </a:xfrm>
          <a:prstGeom prst="rect">
            <a:avLst/>
          </a:prstGeom>
        </p:spPr>
      </p:pic>
    </p:spTree>
    <p:extLst>
      <p:ext uri="{BB962C8B-B14F-4D97-AF65-F5344CB8AC3E}">
        <p14:creationId xmlns:p14="http://schemas.microsoft.com/office/powerpoint/2010/main" val="1092461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995" y="271849"/>
            <a:ext cx="11022227" cy="1658551"/>
          </a:xfrm>
        </p:spPr>
        <p:txBody>
          <a:bodyPr>
            <a:normAutofit/>
          </a:bodyPr>
          <a:lstStyle/>
          <a:p>
            <a:r>
              <a:rPr lang="bg-BG" sz="2500" u="sng" dirty="0">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УСТРОЙСТВА, ПОДПОМАГАЩИ ХОРА СЪС ЗРИТЕЛНИ УВРЕЖДАНИЯ</a:t>
            </a:r>
            <a:r>
              <a:rPr lang="bg-BG" dirty="0">
                <a:latin typeface="Times New Roman" panose="02020603050405020304" pitchFamily="18" charset="0"/>
                <a:cs typeface="Times New Roman" panose="02020603050405020304" pitchFamily="18" charset="0"/>
              </a:rPr>
              <a:t/>
            </a:r>
            <a:br>
              <a:rPr lang="bg-BG" dirty="0">
                <a:latin typeface="Times New Roman" panose="02020603050405020304" pitchFamily="18" charset="0"/>
                <a:cs typeface="Times New Roman" panose="02020603050405020304" pitchFamily="18" charset="0"/>
              </a:rPr>
            </a:br>
            <a:endParaRPr lang="bg-BG" dirty="0"/>
          </a:p>
        </p:txBody>
      </p:sp>
      <p:sp>
        <p:nvSpPr>
          <p:cNvPr id="3" name="Content Placeholder 2"/>
          <p:cNvSpPr>
            <a:spLocks noGrp="1"/>
          </p:cNvSpPr>
          <p:nvPr>
            <p:ph idx="1"/>
          </p:nvPr>
        </p:nvSpPr>
        <p:spPr>
          <a:xfrm>
            <a:off x="677334" y="1260389"/>
            <a:ext cx="8596668" cy="5263979"/>
          </a:xfrm>
        </p:spPr>
        <p:txBody>
          <a:bodyPr>
            <a:normAutofit/>
          </a:bodyPr>
          <a:lstStyle/>
          <a:p>
            <a:r>
              <a:rPr lang="bg-BG" b="1" u="sng" dirty="0"/>
              <a:t>ДИКТОФОН С РЕЧЕВ </a:t>
            </a:r>
            <a:r>
              <a:rPr lang="bg-BG" b="1" u="sng" dirty="0" smtClean="0"/>
              <a:t>СЪПРОВОД</a:t>
            </a:r>
          </a:p>
          <a:p>
            <a:endParaRPr lang="bg-BG" b="1" u="sng" dirty="0"/>
          </a:p>
          <a:p>
            <a:endParaRPr lang="bg-BG" b="1" u="sng" dirty="0" smtClean="0"/>
          </a:p>
          <a:p>
            <a:endParaRPr lang="bg-BG" b="1" u="sng" dirty="0"/>
          </a:p>
          <a:p>
            <a:r>
              <a:rPr lang="bg-BG" b="1" u="sng" dirty="0"/>
              <a:t>СКАНИРАЩО УСТРОЙСТВО И СОФТУЕР ЗА РАЗПОЗНАВАНЕ НА </a:t>
            </a:r>
            <a:r>
              <a:rPr lang="bg-BG" b="1" u="sng" dirty="0" smtClean="0"/>
              <a:t>ТЕКСТ</a:t>
            </a:r>
          </a:p>
          <a:p>
            <a:endParaRPr lang="bg-BG" b="1" u="sng" dirty="0"/>
          </a:p>
          <a:p>
            <a:endParaRPr lang="bg-BG" b="1" u="sng" dirty="0" smtClean="0"/>
          </a:p>
          <a:p>
            <a:endParaRPr lang="bg-BG" dirty="0"/>
          </a:p>
          <a:p>
            <a:endParaRPr lang="bg-BG" b="1" u="sng" dirty="0" smtClean="0"/>
          </a:p>
          <a:p>
            <a:r>
              <a:rPr lang="bg-BG" b="1" u="sng" dirty="0" smtClean="0"/>
              <a:t>УМНИ </a:t>
            </a:r>
            <a:r>
              <a:rPr lang="bg-BG" b="1" u="sng" dirty="0"/>
              <a:t>УСТРОЙСТВА ЗА УЛЕСНЯВАНЕ НА ОРИЕНТИРАНЕТО И </a:t>
            </a:r>
            <a:r>
              <a:rPr lang="bg-BG" b="1" u="sng" dirty="0" smtClean="0"/>
              <a:t>МОБИЛНОСТТА</a:t>
            </a:r>
            <a:endParaRPr lang="bg-BG" dirty="0"/>
          </a:p>
          <a:p>
            <a:endParaRPr lang="bg-BG" dirty="0"/>
          </a:p>
          <a:p>
            <a:endParaRPr lang="bg-BG" dirty="0"/>
          </a:p>
          <a:p>
            <a:endParaRPr lang="bg-BG" dirty="0"/>
          </a:p>
        </p:txBody>
      </p:sp>
      <p:pic>
        <p:nvPicPr>
          <p:cNvPr id="4" name="Picture 3" descr="Evo E10"/>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57813" y="1277744"/>
            <a:ext cx="1619250" cy="1305312"/>
          </a:xfrm>
          <a:prstGeom prst="rect">
            <a:avLst/>
          </a:prstGeom>
          <a:noFill/>
          <a:ln>
            <a:noFill/>
          </a:ln>
        </p:spPr>
      </p:pic>
      <p:pic>
        <p:nvPicPr>
          <p:cNvPr id="5" name="Picture 4" descr="БГАСИСТ - Продукти - Устройство за сканиране и четене SARA"/>
          <p:cNvPicPr/>
          <p:nvPr/>
        </p:nvPicPr>
        <p:blipFill rotWithShape="1">
          <a:blip r:embed="rId3">
            <a:extLst>
              <a:ext uri="{28A0092B-C50C-407E-A947-70E740481C1C}">
                <a14:useLocalDpi xmlns:a14="http://schemas.microsoft.com/office/drawing/2010/main" val="0"/>
              </a:ext>
            </a:extLst>
          </a:blip>
          <a:srcRect l="6915" b="-35051"/>
          <a:stretch/>
        </p:blipFill>
        <p:spPr bwMode="auto">
          <a:xfrm>
            <a:off x="6806452" y="3571596"/>
            <a:ext cx="2371725" cy="1614025"/>
          </a:xfrm>
          <a:prstGeom prst="rect">
            <a:avLst/>
          </a:prstGeom>
          <a:noFill/>
          <a:ln>
            <a:noFill/>
          </a:ln>
        </p:spPr>
      </p:pic>
      <p:pic>
        <p:nvPicPr>
          <p:cNvPr id="6" name="Picture 5" descr="WeWALK Smart Cane - 54 inches"/>
          <p:cNvPicPr/>
          <p:nvPr/>
        </p:nvPicPr>
        <p:blipFill>
          <a:blip r:embed="rId4">
            <a:extLst>
              <a:ext uri="{28A0092B-C50C-407E-A947-70E740481C1C}">
                <a14:useLocalDpi xmlns:a14="http://schemas.microsoft.com/office/drawing/2010/main" val="0"/>
              </a:ext>
            </a:extLst>
          </a:blip>
          <a:srcRect/>
          <a:stretch>
            <a:fillRect/>
          </a:stretch>
        </p:blipFill>
        <p:spPr bwMode="auto">
          <a:xfrm>
            <a:off x="5684108" y="5411208"/>
            <a:ext cx="2273643" cy="1130515"/>
          </a:xfrm>
          <a:prstGeom prst="rect">
            <a:avLst/>
          </a:prstGeom>
          <a:noFill/>
          <a:ln>
            <a:noFill/>
          </a:ln>
        </p:spPr>
      </p:pic>
    </p:spTree>
    <p:extLst>
      <p:ext uri="{BB962C8B-B14F-4D97-AF65-F5344CB8AC3E}">
        <p14:creationId xmlns:p14="http://schemas.microsoft.com/office/powerpoint/2010/main" val="37560118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21276"/>
            <a:ext cx="10898659" cy="1609124"/>
          </a:xfrm>
        </p:spPr>
        <p:txBody>
          <a:bodyPr>
            <a:normAutofit/>
          </a:bodyPr>
          <a:lstStyle/>
          <a:p>
            <a:r>
              <a:rPr lang="bg-BG" sz="2500" u="sng" dirty="0">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УСТРОЙСТВА, ПОДПОМАГАЩИ ХОРА СЪС ЗРИТЕЛНИ УВРЕЖДАНИЯ</a:t>
            </a:r>
            <a:endParaRPr lang="bg-BG" sz="2500" dirty="0"/>
          </a:p>
        </p:txBody>
      </p:sp>
      <p:sp>
        <p:nvSpPr>
          <p:cNvPr id="3" name="Content Placeholder 2"/>
          <p:cNvSpPr>
            <a:spLocks noGrp="1"/>
          </p:cNvSpPr>
          <p:nvPr>
            <p:ph idx="1"/>
          </p:nvPr>
        </p:nvSpPr>
        <p:spPr>
          <a:xfrm>
            <a:off x="296563" y="1507525"/>
            <a:ext cx="10602096" cy="4533838"/>
          </a:xfrm>
        </p:spPr>
        <p:txBody>
          <a:bodyPr/>
          <a:lstStyle/>
          <a:p>
            <a:r>
              <a:rPr lang="bg-BG" b="1" u="sng" dirty="0"/>
              <a:t>ПРЕНОСИМ БРАЙЛОВ КОМПЮТЪР, С ВКЛЮЧЕНИ ЕКРАНЕН ЧЕТЕЦ/ЕКРАНЕН </a:t>
            </a:r>
            <a:r>
              <a:rPr lang="bg-BG" b="1" u="sng" dirty="0" smtClean="0"/>
              <a:t>УВЕЛИЧИТЕЛ</a:t>
            </a:r>
          </a:p>
          <a:p>
            <a:endParaRPr lang="bg-BG" b="1" u="sng" dirty="0"/>
          </a:p>
          <a:p>
            <a:endParaRPr lang="bg-BG" b="1" u="sng" dirty="0" smtClean="0"/>
          </a:p>
          <a:p>
            <a:endParaRPr lang="bg-BG" b="1" u="sng" dirty="0"/>
          </a:p>
          <a:p>
            <a:endParaRPr lang="bg-BG" b="1" u="sng" dirty="0" smtClean="0"/>
          </a:p>
          <a:p>
            <a:endParaRPr lang="bg-BG" b="1" u="sng" dirty="0"/>
          </a:p>
          <a:p>
            <a:endParaRPr lang="bg-BG" b="1" u="sng" dirty="0" smtClean="0"/>
          </a:p>
          <a:p>
            <a:endParaRPr lang="bg-BG" b="1" u="sng" dirty="0"/>
          </a:p>
          <a:p>
            <a:endParaRPr lang="bg-BG" b="1" u="sng" dirty="0" smtClean="0"/>
          </a:p>
          <a:p>
            <a:r>
              <a:rPr lang="bg-BG" b="1" u="sng" dirty="0"/>
              <a:t>БРАЙЛОВ ДИСПЛЕЙ: </a:t>
            </a:r>
            <a:endParaRPr lang="bg-BG" dirty="0"/>
          </a:p>
          <a:p>
            <a:endParaRPr lang="bg-BG" dirty="0"/>
          </a:p>
        </p:txBody>
      </p:sp>
      <p:pic>
        <p:nvPicPr>
          <p:cNvPr id="4" name="Picture 3" descr="C:\Users\larshinkova\AppData\Local\Microsoft\Windows\INetCache\Content.MSO\F4F84023.tmp"/>
          <p:cNvPicPr/>
          <p:nvPr/>
        </p:nvPicPr>
        <p:blipFill>
          <a:blip r:embed="rId2">
            <a:extLst>
              <a:ext uri="{28A0092B-C50C-407E-A947-70E740481C1C}">
                <a14:useLocalDpi xmlns:a14="http://schemas.microsoft.com/office/drawing/2010/main" val="0"/>
              </a:ext>
            </a:extLst>
          </a:blip>
          <a:srcRect/>
          <a:stretch>
            <a:fillRect/>
          </a:stretch>
        </p:blipFill>
        <p:spPr bwMode="auto">
          <a:xfrm>
            <a:off x="4838700" y="2250443"/>
            <a:ext cx="2657475" cy="1679005"/>
          </a:xfrm>
          <a:prstGeom prst="rect">
            <a:avLst/>
          </a:prstGeom>
          <a:noFill/>
          <a:ln>
            <a:noFill/>
          </a:ln>
        </p:spPr>
      </p:pic>
      <p:pic>
        <p:nvPicPr>
          <p:cNvPr id="5" name="Picture 4" descr="Focus 40 Blue 5"/>
          <p:cNvPicPr/>
          <p:nvPr/>
        </p:nvPicPr>
        <p:blipFill>
          <a:blip r:embed="rId3">
            <a:extLst>
              <a:ext uri="{28A0092B-C50C-407E-A947-70E740481C1C}">
                <a14:useLocalDpi xmlns:a14="http://schemas.microsoft.com/office/drawing/2010/main" val="0"/>
              </a:ext>
            </a:extLst>
          </a:blip>
          <a:srcRect/>
          <a:stretch>
            <a:fillRect/>
          </a:stretch>
        </p:blipFill>
        <p:spPr bwMode="auto">
          <a:xfrm>
            <a:off x="3391929" y="3929449"/>
            <a:ext cx="2057400" cy="2431958"/>
          </a:xfrm>
          <a:prstGeom prst="rect">
            <a:avLst/>
          </a:prstGeom>
          <a:noFill/>
          <a:ln>
            <a:noFill/>
          </a:ln>
        </p:spPr>
      </p:pic>
      <p:pic>
        <p:nvPicPr>
          <p:cNvPr id="6" name="Picture 5"/>
          <p:cNvPicPr>
            <a:picLocks noChangeAspect="1"/>
          </p:cNvPicPr>
          <p:nvPr/>
        </p:nvPicPr>
        <p:blipFill>
          <a:blip r:embed="rId4"/>
          <a:stretch>
            <a:fillRect/>
          </a:stretch>
        </p:blipFill>
        <p:spPr>
          <a:xfrm>
            <a:off x="5764678" y="4476067"/>
            <a:ext cx="2780017" cy="1885340"/>
          </a:xfrm>
          <a:prstGeom prst="rect">
            <a:avLst/>
          </a:prstGeom>
        </p:spPr>
      </p:pic>
    </p:spTree>
    <p:extLst>
      <p:ext uri="{BB962C8B-B14F-4D97-AF65-F5344CB8AC3E}">
        <p14:creationId xmlns:p14="http://schemas.microsoft.com/office/powerpoint/2010/main" val="19306457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96562"/>
            <a:ext cx="10898658" cy="1633838"/>
          </a:xfrm>
        </p:spPr>
        <p:txBody>
          <a:bodyPr>
            <a:noAutofit/>
          </a:bodyPr>
          <a:lstStyle/>
          <a:p>
            <a:r>
              <a:rPr lang="bg-BG" sz="2500" b="1" dirty="0">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УСТРОЙСТВА ЗА ВЗАИМОДЕЙСТВИЕ С КОМПЮТЪР С ПОГЛЕД И КОНТРОЛ С ПОГЛЕД НА ЦЕЛИЯ КОМПЮТЪР /СПЕЦИАЛИЗИРАН СОФТУЕР</a:t>
            </a:r>
            <a:r>
              <a:rPr lang="bg-BG" sz="2500" dirty="0">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bg-BG" sz="2500" b="1" dirty="0">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ЗА ДОПЪЛВАЩА И АЛТЕРНАТИВНА КОМУНИКАЦИЯ</a:t>
            </a:r>
            <a:r>
              <a:rPr lang="bg-BG" sz="2500" dirty="0">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br>
              <a:rPr lang="bg-BG" sz="2500" dirty="0">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endParaRPr lang="bg-BG" sz="2500" dirty="0">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 y="1930401"/>
            <a:ext cx="10107827" cy="4110962"/>
          </a:xfrm>
        </p:spPr>
        <p:txBody>
          <a:bodyPr/>
          <a:lstStyle/>
          <a:p>
            <a:pPr algn="just"/>
            <a:r>
              <a:rPr lang="ru-RU" dirty="0"/>
              <a:t>Съвременните високотехнологични системи за допълваща и алтернативна комуникация чрез устройства за контрол с поглед и специализиран софтуер за управление на компютър са насочени към деца и възрастни, които имат затруднения в говора, липса на фина моторика, т.е. не могат да използват ръцете си за работа на компютър, или пълна парализа вследствие на заболявания като детска церебрална парализа, латерална амиотрофична склероза, аутизъм, инсулт, инциденти, довели до парализа, и др. Чрез технологиите за допълваща и алтернативна комуникация хората с трайни увреждания могат да използват пълноценно компютър и всички инсталирани приложения и интернет и при съответни възможности да се обучават и/или да практикуват професии, свързани с използване на компютър. </a:t>
            </a:r>
            <a:endParaRPr lang="bg-BG" dirty="0"/>
          </a:p>
        </p:txBody>
      </p:sp>
      <p:pic>
        <p:nvPicPr>
          <p:cNvPr id="7" name="Picture 6" descr="Screenshot 2020-09-21 at 15.24.19"/>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28861" y="4832006"/>
            <a:ext cx="3086802" cy="1767582"/>
          </a:xfrm>
          <a:prstGeom prst="rect">
            <a:avLst/>
          </a:prstGeom>
          <a:noFill/>
          <a:ln>
            <a:noFill/>
          </a:ln>
        </p:spPr>
      </p:pic>
      <p:pic>
        <p:nvPicPr>
          <p:cNvPr id="8" name="Picture 7" descr="A tablet with a blue screen&#10;&#10;Description automatically generated"/>
          <p:cNvPicPr/>
          <p:nvPr/>
        </p:nvPicPr>
        <p:blipFill>
          <a:blip r:embed="rId3" cstate="print">
            <a:extLst>
              <a:ext uri="{28A0092B-C50C-407E-A947-70E740481C1C}">
                <a14:useLocalDpi xmlns:a14="http://schemas.microsoft.com/office/drawing/2010/main" val="0"/>
              </a:ext>
            </a:extLst>
          </a:blip>
          <a:stretch>
            <a:fillRect/>
          </a:stretch>
        </p:blipFill>
        <p:spPr>
          <a:xfrm>
            <a:off x="3554229" y="4832006"/>
            <a:ext cx="1939290" cy="1591945"/>
          </a:xfrm>
          <a:prstGeom prst="rect">
            <a:avLst/>
          </a:prstGeom>
        </p:spPr>
      </p:pic>
      <p:pic>
        <p:nvPicPr>
          <p:cNvPr id="9" name="Picture 8" descr="Device Image">
            <a:extLst>
              <a:ext uri="{FF2B5EF4-FFF2-40B4-BE49-F238E27FC236}">
                <a16:creationId xmlns:a16="http://schemas.microsoft.com/office/drawing/2014/main" id="{85948EE2-9DA7-9247-FF96-B2B15D9EB21A}"/>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0440" y="4710275"/>
            <a:ext cx="2794234" cy="1963242"/>
          </a:xfrm>
          <a:prstGeom prst="rect">
            <a:avLst/>
          </a:prstGeom>
          <a:noFill/>
        </p:spPr>
      </p:pic>
      <p:pic>
        <p:nvPicPr>
          <p:cNvPr id="10" name="Picture 9"/>
          <p:cNvPicPr/>
          <p:nvPr/>
        </p:nvPicPr>
        <p:blipFill>
          <a:blip r:embed="rId5"/>
          <a:stretch>
            <a:fillRect/>
          </a:stretch>
        </p:blipFill>
        <p:spPr>
          <a:xfrm>
            <a:off x="9978189" y="4635578"/>
            <a:ext cx="1736155" cy="2112636"/>
          </a:xfrm>
          <a:prstGeom prst="rect">
            <a:avLst/>
          </a:prstGeom>
        </p:spPr>
      </p:pic>
    </p:spTree>
    <p:extLst>
      <p:ext uri="{BB962C8B-B14F-4D97-AF65-F5344CB8AC3E}">
        <p14:creationId xmlns:p14="http://schemas.microsoft.com/office/powerpoint/2010/main" val="11519981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709" y="609600"/>
            <a:ext cx="10429102" cy="1320800"/>
          </a:xfrm>
        </p:spPr>
        <p:txBody>
          <a:bodyPr>
            <a:normAutofit/>
          </a:bodyPr>
          <a:lstStyle/>
          <a:p>
            <a:r>
              <a:rPr lang="bg-BG" sz="2500" b="1" dirty="0">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ВЕРТИКАЛИЗИРАЩА ЕЛЕКТРИЧЕСКА ИНВАЛИДНА КОЛИЧКА</a:t>
            </a:r>
            <a:r>
              <a:rPr lang="en-US" sz="2500" b="1" dirty="0">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bg-BG" sz="2500" dirty="0">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bg-BG" sz="2500" dirty="0">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endParaRPr lang="bg-BG" sz="2500" dirty="0">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77334" y="1482811"/>
            <a:ext cx="8596668" cy="4621427"/>
          </a:xfrm>
        </p:spPr>
        <p:txBody>
          <a:bodyPr/>
          <a:lstStyle/>
          <a:p>
            <a:r>
              <a:rPr lang="bg-BG" dirty="0"/>
              <a:t>Предназначена за лица с трайни двигателни увреждания </a:t>
            </a:r>
            <a:endParaRPr lang="bg-BG" dirty="0" smtClean="0"/>
          </a:p>
          <a:p>
            <a:endParaRPr lang="bg-BG" dirty="0"/>
          </a:p>
          <a:p>
            <a:r>
              <a:rPr lang="bg-BG" dirty="0" smtClean="0"/>
              <a:t>Позволява </a:t>
            </a:r>
            <a:r>
              <a:rPr lang="bg-BG" dirty="0"/>
              <a:t>изправяне на човек и движение в изправено положение, извършване на различни маневри, </a:t>
            </a:r>
            <a:r>
              <a:rPr lang="bg-BG" dirty="0" err="1"/>
              <a:t>вертикализация</a:t>
            </a:r>
            <a:r>
              <a:rPr lang="bg-BG" dirty="0"/>
              <a:t> при максимално висок градус, механизми за </a:t>
            </a:r>
            <a:r>
              <a:rPr lang="bg-BG" dirty="0" smtClean="0"/>
              <a:t>подсигуряване</a:t>
            </a:r>
          </a:p>
          <a:p>
            <a:endParaRPr lang="bg-BG" dirty="0"/>
          </a:p>
          <a:p>
            <a:endParaRPr lang="bg-BG" dirty="0"/>
          </a:p>
        </p:txBody>
      </p:sp>
      <p:pic>
        <p:nvPicPr>
          <p:cNvPr id="4" name="Picture 3" descr="C:\Users\larshinkova\AppData\Local\Microsoft\Windows\INetCache\Content.MSO\48262AAB.tmp"/>
          <p:cNvPicPr/>
          <p:nvPr/>
        </p:nvPicPr>
        <p:blipFill>
          <a:blip r:embed="rId2">
            <a:extLst>
              <a:ext uri="{28A0092B-C50C-407E-A947-70E740481C1C}">
                <a14:useLocalDpi xmlns:a14="http://schemas.microsoft.com/office/drawing/2010/main" val="0"/>
              </a:ext>
            </a:extLst>
          </a:blip>
          <a:srcRect/>
          <a:stretch>
            <a:fillRect/>
          </a:stretch>
        </p:blipFill>
        <p:spPr bwMode="auto">
          <a:xfrm>
            <a:off x="2125362" y="3593433"/>
            <a:ext cx="5115697" cy="2980362"/>
          </a:xfrm>
          <a:prstGeom prst="rect">
            <a:avLst/>
          </a:prstGeom>
          <a:noFill/>
          <a:ln>
            <a:noFill/>
          </a:ln>
        </p:spPr>
      </p:pic>
    </p:spTree>
    <p:extLst>
      <p:ext uri="{BB962C8B-B14F-4D97-AF65-F5344CB8AC3E}">
        <p14:creationId xmlns:p14="http://schemas.microsoft.com/office/powerpoint/2010/main" val="27378289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996778"/>
          </a:xfrm>
        </p:spPr>
        <p:txBody>
          <a:bodyPr>
            <a:normAutofit fontScale="90000"/>
          </a:bodyPr>
          <a:lstStyle/>
          <a:p>
            <a:r>
              <a:rPr lang="bg-BG" sz="2800" b="1" dirty="0">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ЕЛЕКТРИЧЕСКИ МОТОР ЗА ИНВАЛИДНА КОЛИЧКА</a:t>
            </a:r>
            <a:r>
              <a:rPr lang="bg-BG" dirty="0"/>
              <a:t/>
            </a:r>
            <a:br>
              <a:rPr lang="bg-BG" dirty="0"/>
            </a:br>
            <a:endParaRPr lang="bg-BG" dirty="0"/>
          </a:p>
        </p:txBody>
      </p:sp>
      <p:sp>
        <p:nvSpPr>
          <p:cNvPr id="3" name="Content Placeholder 2"/>
          <p:cNvSpPr>
            <a:spLocks noGrp="1"/>
          </p:cNvSpPr>
          <p:nvPr>
            <p:ph idx="1"/>
          </p:nvPr>
        </p:nvSpPr>
        <p:spPr/>
        <p:txBody>
          <a:bodyPr/>
          <a:lstStyle/>
          <a:p>
            <a:r>
              <a:rPr lang="bg-BG" dirty="0"/>
              <a:t>Предназначен за лица с трайни двигателни </a:t>
            </a:r>
            <a:r>
              <a:rPr lang="bg-BG" dirty="0" smtClean="0"/>
              <a:t>увреждания</a:t>
            </a:r>
          </a:p>
          <a:p>
            <a:endParaRPr lang="bg-BG" dirty="0"/>
          </a:p>
          <a:p>
            <a:r>
              <a:rPr lang="bg-BG" dirty="0"/>
              <a:t>Позволява прикрепяне на инвалидна количка за подобряване на мобилността чрез предвиждане на сравнително дълги разстояния и преодоляване на препятствия на архитектурната среда.</a:t>
            </a:r>
          </a:p>
          <a:p>
            <a:endParaRPr lang="bg-BG" dirty="0"/>
          </a:p>
        </p:txBody>
      </p:sp>
      <p:pic>
        <p:nvPicPr>
          <p:cNvPr id="4" name="Picture 3" descr="C:\Users\larshinkova\AppData\Local\Microsoft\Windows\INetCache\Content.MSO\B0904F1.tmp"/>
          <p:cNvPicPr/>
          <p:nvPr/>
        </p:nvPicPr>
        <p:blipFill>
          <a:blip r:embed="rId2">
            <a:extLst>
              <a:ext uri="{28A0092B-C50C-407E-A947-70E740481C1C}">
                <a14:useLocalDpi xmlns:a14="http://schemas.microsoft.com/office/drawing/2010/main" val="0"/>
              </a:ext>
            </a:extLst>
          </a:blip>
          <a:srcRect/>
          <a:stretch>
            <a:fillRect/>
          </a:stretch>
        </p:blipFill>
        <p:spPr bwMode="auto">
          <a:xfrm>
            <a:off x="2746208" y="4100975"/>
            <a:ext cx="5273760" cy="2438400"/>
          </a:xfrm>
          <a:prstGeom prst="rect">
            <a:avLst/>
          </a:prstGeom>
          <a:noFill/>
          <a:ln>
            <a:noFill/>
          </a:ln>
        </p:spPr>
      </p:pic>
    </p:spTree>
    <p:extLst>
      <p:ext uri="{BB962C8B-B14F-4D97-AF65-F5344CB8AC3E}">
        <p14:creationId xmlns:p14="http://schemas.microsoft.com/office/powerpoint/2010/main" val="25996490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0422025" flipH="1" flipV="1">
            <a:off x="271705" y="2049811"/>
            <a:ext cx="9482138" cy="2155441"/>
          </a:xfrm>
        </p:spPr>
        <p:txBody>
          <a:bodyPr>
            <a:normAutofit/>
          </a:bodyPr>
          <a:lstStyle/>
          <a:p>
            <a:r>
              <a:rPr lang="bg-BG" sz="2200" dirty="0" smtClean="0">
                <a:solidFill>
                  <a:schemeClr val="accent2">
                    <a:lumMod val="75000"/>
                  </a:schemeClr>
                </a:solidFill>
                <a:latin typeface="Times New Roman" panose="02020603050405020304" pitchFamily="18" charset="0"/>
                <a:cs typeface="Times New Roman" panose="02020603050405020304" pitchFamily="18" charset="0"/>
              </a:rPr>
              <a:t>ТЪРСЕНЕ НА РЕШЕНИЯ </a:t>
            </a:r>
            <a:r>
              <a:rPr lang="bg-BG" dirty="0" smtClean="0">
                <a:solidFill>
                  <a:schemeClr val="accent2">
                    <a:lumMod val="75000"/>
                  </a:schemeClr>
                </a:solidFill>
                <a:latin typeface="Times New Roman" panose="02020603050405020304" pitchFamily="18" charset="0"/>
                <a:cs typeface="Times New Roman" panose="02020603050405020304" pitchFamily="18" charset="0"/>
              </a:rPr>
              <a:t>…</a:t>
            </a:r>
            <a:br>
              <a:rPr lang="bg-BG" dirty="0" smtClean="0">
                <a:solidFill>
                  <a:schemeClr val="accent2">
                    <a:lumMod val="75000"/>
                  </a:schemeClr>
                </a:solidFill>
                <a:latin typeface="Times New Roman" panose="02020603050405020304" pitchFamily="18" charset="0"/>
                <a:cs typeface="Times New Roman" panose="02020603050405020304" pitchFamily="18" charset="0"/>
              </a:rPr>
            </a:br>
            <a:r>
              <a:rPr lang="ru-RU" sz="1800" b="1" dirty="0">
                <a:solidFill>
                  <a:schemeClr val="accent2">
                    <a:lumMod val="75000"/>
                  </a:schemeClr>
                </a:solidFill>
                <a:latin typeface="Times New Roman" panose="02020603050405020304" pitchFamily="18" charset="0"/>
                <a:cs typeface="Times New Roman" panose="02020603050405020304" pitchFamily="18" charset="0"/>
              </a:rPr>
              <a:t>Осигуряване на достъпност и мобилност? Стимулиране на иновациите? Подобряване на качеството на живот? Как да се съобразим </a:t>
            </a:r>
            <a:r>
              <a:rPr lang="bg-BG" sz="1800" b="1" dirty="0" smtClean="0">
                <a:solidFill>
                  <a:schemeClr val="accent2">
                    <a:lumMod val="75000"/>
                  </a:schemeClr>
                </a:solidFill>
                <a:latin typeface="Times New Roman" panose="02020603050405020304" pitchFamily="18" charset="0"/>
                <a:cs typeface="Times New Roman" panose="02020603050405020304" pitchFamily="18" charset="0"/>
              </a:rPr>
              <a:t>с </a:t>
            </a:r>
            <a:r>
              <a:rPr lang="bg-BG" sz="1800" b="1" dirty="0">
                <a:solidFill>
                  <a:schemeClr val="accent2">
                    <a:lumMod val="75000"/>
                  </a:schemeClr>
                </a:solidFill>
                <a:latin typeface="Times New Roman" panose="02020603050405020304" pitchFamily="18" charset="0"/>
                <a:cs typeface="Times New Roman" panose="02020603050405020304" pitchFamily="18" charset="0"/>
              </a:rPr>
              <a:t>изискванията за достъпност на европейски регламенти, директиви и стандарти относно създаване на достъпност на информацията и комуникациите за хората с увреждания и на възможностите за възприемане и улесняване на използването на допълващи и алтернативни способи на комуникация? </a:t>
            </a:r>
            <a:r>
              <a:rPr lang="bg-BG" sz="1800" dirty="0">
                <a:solidFill>
                  <a:schemeClr val="accent2">
                    <a:lumMod val="75000"/>
                  </a:schemeClr>
                </a:solidFill>
                <a:latin typeface="Times New Roman" panose="02020603050405020304" pitchFamily="18" charset="0"/>
                <a:cs typeface="Times New Roman" panose="02020603050405020304" pitchFamily="18" charset="0"/>
              </a:rPr>
              <a:t/>
            </a:r>
            <a:br>
              <a:rPr lang="bg-BG" sz="1800" dirty="0">
                <a:solidFill>
                  <a:schemeClr val="accent2">
                    <a:lumMod val="75000"/>
                  </a:schemeClr>
                </a:solidFill>
                <a:latin typeface="Times New Roman" panose="02020603050405020304" pitchFamily="18" charset="0"/>
                <a:cs typeface="Times New Roman" panose="02020603050405020304" pitchFamily="18" charset="0"/>
              </a:rPr>
            </a:br>
            <a:endParaRPr lang="bg-BG" sz="1800" dirty="0">
              <a:solidFill>
                <a:schemeClr val="accent2">
                  <a:lumMod val="75000"/>
                </a:schemeClr>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18364" y="-600501"/>
            <a:ext cx="9787480" cy="5962018"/>
          </a:xfrm>
        </p:spPr>
        <p:txBody>
          <a:bodyPr>
            <a:normAutofit/>
          </a:bodyPr>
          <a:lstStyle/>
          <a:p>
            <a:endParaRPr lang="ru-RU" dirty="0" smtClean="0"/>
          </a:p>
          <a:p>
            <a:endParaRPr lang="ru-RU" dirty="0"/>
          </a:p>
          <a:p>
            <a:pPr marL="177800" indent="0">
              <a:buNone/>
            </a:pPr>
            <a:r>
              <a:rPr lang="bg-BG" dirty="0" smtClean="0">
                <a:effectLst>
                  <a:outerShdw blurRad="38100" dist="38100" dir="2700000" algn="tl">
                    <a:srgbClr val="000000">
                      <a:alpha val="43137"/>
                    </a:srgbClr>
                  </a:outerShdw>
                </a:effectLst>
              </a:rPr>
              <a:t>„</a:t>
            </a:r>
            <a:r>
              <a:rPr lang="ru-RU" dirty="0" smtClean="0">
                <a:effectLst>
                  <a:outerShdw blurRad="38100" dist="38100" dir="2700000" algn="tl">
                    <a:srgbClr val="000000">
                      <a:alpha val="43137"/>
                    </a:srgbClr>
                  </a:outerShdw>
                </a:effectLst>
              </a:rPr>
              <a:t>За </a:t>
            </a:r>
            <a:r>
              <a:rPr lang="ru-RU" dirty="0">
                <a:effectLst>
                  <a:outerShdw blurRad="38100" dist="38100" dir="2700000" algn="tl">
                    <a:srgbClr val="000000">
                      <a:alpha val="43137"/>
                    </a:srgbClr>
                  </a:outerShdw>
                </a:effectLst>
              </a:rPr>
              <a:t>степента на цивилизованост на една държава се съди по отношението </a:t>
            </a:r>
            <a:r>
              <a:rPr lang="ru-RU" dirty="0" smtClean="0">
                <a:effectLst>
                  <a:outerShdw blurRad="38100" dist="38100" dir="2700000" algn="tl">
                    <a:srgbClr val="000000">
                      <a:alpha val="43137"/>
                    </a:srgbClr>
                  </a:outerShdw>
                </a:effectLst>
              </a:rPr>
              <a:t>и </a:t>
            </a:r>
            <a:r>
              <a:rPr lang="ru-RU" dirty="0">
                <a:effectLst>
                  <a:outerShdw blurRad="38100" dist="38100" dir="2700000" algn="tl">
                    <a:srgbClr val="000000">
                      <a:alpha val="43137"/>
                    </a:srgbClr>
                  </a:outerShdw>
                </a:effectLst>
              </a:rPr>
              <a:t>грижата към хората от най-уязвимите </a:t>
            </a:r>
            <a:r>
              <a:rPr lang="ru-RU" dirty="0" smtClean="0">
                <a:effectLst>
                  <a:outerShdw blurRad="38100" dist="38100" dir="2700000" algn="tl">
                    <a:srgbClr val="000000">
                      <a:alpha val="43137"/>
                    </a:srgbClr>
                  </a:outerShdw>
                </a:effectLst>
              </a:rPr>
              <a:t>групи</a:t>
            </a:r>
            <a:r>
              <a:rPr lang="en-US" dirty="0" smtClean="0">
                <a:effectLst>
                  <a:outerShdw blurRad="38100" dist="38100" dir="2700000" algn="tl">
                    <a:srgbClr val="000000">
                      <a:alpha val="43137"/>
                    </a:srgbClr>
                  </a:outerShdw>
                </a:effectLst>
              </a:rPr>
              <a:t>”</a:t>
            </a:r>
            <a:r>
              <a:rPr lang="ru-RU" dirty="0" smtClean="0">
                <a:effectLst>
                  <a:outerShdw blurRad="38100" dist="38100" dir="2700000" algn="tl">
                    <a:srgbClr val="000000">
                      <a:alpha val="43137"/>
                    </a:srgbClr>
                  </a:outerShdw>
                </a:effectLst>
              </a:rPr>
              <a:t>. </a:t>
            </a:r>
            <a:r>
              <a:rPr lang="ru-RU" dirty="0">
                <a:effectLst>
                  <a:outerShdw blurRad="38100" dist="38100" dir="2700000" algn="tl">
                    <a:srgbClr val="000000">
                      <a:alpha val="43137"/>
                    </a:srgbClr>
                  </a:outerShdw>
                </a:effectLst>
              </a:rPr>
              <a:t>Колко пъти, когато се движим по улицата или влизаме в </a:t>
            </a:r>
            <a:r>
              <a:rPr lang="ru-RU" dirty="0" smtClean="0">
                <a:effectLst>
                  <a:outerShdw blurRad="38100" dist="38100" dir="2700000" algn="tl">
                    <a:srgbClr val="000000">
                      <a:alpha val="43137"/>
                    </a:srgbClr>
                  </a:outerShdw>
                </a:effectLst>
              </a:rPr>
              <a:t>обществени сгради, </a:t>
            </a:r>
            <a:r>
              <a:rPr lang="ru-RU" dirty="0">
                <a:effectLst>
                  <a:outerShdw blurRad="38100" dist="38100" dir="2700000" algn="tl">
                    <a:srgbClr val="000000">
                      <a:alpha val="43137"/>
                    </a:srgbClr>
                  </a:outerShdw>
                </a:effectLst>
              </a:rPr>
              <a:t>се замисляме достъпна ли е </a:t>
            </a:r>
            <a:r>
              <a:rPr lang="ru-RU" dirty="0" smtClean="0">
                <a:effectLst>
                  <a:outerShdw blurRad="38100" dist="38100" dir="2700000" algn="tl">
                    <a:srgbClr val="000000">
                      <a:alpha val="43137"/>
                    </a:srgbClr>
                  </a:outerShdw>
                </a:effectLst>
              </a:rPr>
              <a:t>средата </a:t>
            </a:r>
            <a:r>
              <a:rPr lang="ru-RU" dirty="0">
                <a:effectLst>
                  <a:outerShdw blurRad="38100" dist="38100" dir="2700000" algn="tl">
                    <a:srgbClr val="000000">
                      <a:alpha val="43137"/>
                    </a:srgbClr>
                  </a:outerShdw>
                </a:effectLst>
              </a:rPr>
              <a:t>за хората с </a:t>
            </a:r>
            <a:r>
              <a:rPr lang="ru-RU" dirty="0" smtClean="0">
                <a:effectLst>
                  <a:outerShdw blurRad="38100" dist="38100" dir="2700000" algn="tl">
                    <a:srgbClr val="000000">
                      <a:alpha val="43137"/>
                    </a:srgbClr>
                  </a:outerShdw>
                </a:effectLst>
              </a:rPr>
              <a:t>увреждания, ако </a:t>
            </a:r>
            <a:r>
              <a:rPr lang="ru-RU" dirty="0">
                <a:effectLst>
                  <a:outerShdw blurRad="38100" dist="38100" dir="2700000" algn="tl">
                    <a:srgbClr val="000000">
                      <a:alpha val="43137"/>
                    </a:srgbClr>
                  </a:outerShdw>
                </a:effectLst>
              </a:rPr>
              <a:t>по някакъв начин не сме се докоснали до проблемите на </a:t>
            </a:r>
            <a:r>
              <a:rPr lang="ru-RU" dirty="0" smtClean="0">
                <a:effectLst>
                  <a:outerShdw blurRad="38100" dist="38100" dir="2700000" algn="tl">
                    <a:srgbClr val="000000">
                      <a:alpha val="43137"/>
                    </a:srgbClr>
                  </a:outerShdw>
                </a:effectLst>
              </a:rPr>
              <a:t>тези граждани???  А </a:t>
            </a:r>
            <a:r>
              <a:rPr lang="ru-RU" dirty="0">
                <a:effectLst>
                  <a:outerShdw blurRad="38100" dist="38100" dir="2700000" algn="tl">
                    <a:srgbClr val="000000">
                      <a:alpha val="43137"/>
                    </a:srgbClr>
                  </a:outerShdw>
                </a:effectLst>
              </a:rPr>
              <a:t>дали си задаваме понякога и въпроса защо </a:t>
            </a:r>
            <a:r>
              <a:rPr lang="ru-RU" dirty="0" smtClean="0">
                <a:effectLst>
                  <a:outerShdw blurRad="38100" dist="38100" dir="2700000" algn="tl">
                    <a:srgbClr val="000000">
                      <a:alpha val="43137"/>
                    </a:srgbClr>
                  </a:outerShdw>
                </a:effectLst>
              </a:rPr>
              <a:t>те </a:t>
            </a:r>
            <a:r>
              <a:rPr lang="ru-RU" dirty="0">
                <a:effectLst>
                  <a:outerShdw blurRad="38100" dist="38100" dir="2700000" algn="tl">
                    <a:srgbClr val="000000">
                      <a:alpha val="43137"/>
                    </a:srgbClr>
                  </a:outerShdw>
                </a:effectLst>
              </a:rPr>
              <a:t>са „невидими</a:t>
            </a:r>
            <a:r>
              <a:rPr lang="ru-RU" dirty="0" smtClean="0">
                <a:effectLst>
                  <a:outerShdw blurRad="38100" dist="38100" dir="2700000" algn="tl">
                    <a:srgbClr val="000000">
                      <a:alpha val="43137"/>
                    </a:srgbClr>
                  </a:outerShdw>
                </a:effectLst>
              </a:rPr>
              <a:t>“? </a:t>
            </a:r>
            <a:endParaRPr lang="bg-BG" dirty="0">
              <a:effectLst>
                <a:outerShdw blurRad="38100" dist="38100" dir="2700000" algn="tl">
                  <a:srgbClr val="000000">
                    <a:alpha val="43137"/>
                  </a:srgbClr>
                </a:outerShdw>
              </a:effectLst>
            </a:endParaRPr>
          </a:p>
        </p:txBody>
      </p:sp>
      <p:sp>
        <p:nvSpPr>
          <p:cNvPr id="4" name="Text Placeholder 3"/>
          <p:cNvSpPr>
            <a:spLocks noGrp="1"/>
          </p:cNvSpPr>
          <p:nvPr>
            <p:ph type="body" sz="half" idx="2"/>
          </p:nvPr>
        </p:nvSpPr>
        <p:spPr>
          <a:xfrm>
            <a:off x="385011" y="4451683"/>
            <a:ext cx="8202771" cy="1933075"/>
          </a:xfrm>
        </p:spPr>
        <p:txBody>
          <a:bodyPr>
            <a:normAutofit fontScale="47500" lnSpcReduction="20000"/>
          </a:bodyPr>
          <a:lstStyle/>
          <a:p>
            <a:pPr marL="285750" indent="-285750">
              <a:buFont typeface="Wingdings" panose="05000000000000000000" pitchFamily="2" charset="2"/>
              <a:buChar char="v"/>
            </a:pPr>
            <a:endParaRPr lang="ru-RU" sz="1600" b="1" dirty="0">
              <a:latin typeface="Times New Roman" panose="02020603050405020304" pitchFamily="18" charset="0"/>
              <a:cs typeface="Times New Roman" panose="02020603050405020304" pitchFamily="18" charset="0"/>
            </a:endParaRPr>
          </a:p>
          <a:p>
            <a:pPr algn="just"/>
            <a:r>
              <a:rPr lang="ru-RU" sz="2500" b="1" dirty="0" smtClean="0">
                <a:latin typeface="Times New Roman" panose="02020603050405020304" pitchFamily="18" charset="0"/>
                <a:cs typeface="Times New Roman" panose="02020603050405020304" pitchFamily="18" charset="0"/>
              </a:rPr>
              <a:t>ПРЕДОСТАВЯНЕТО </a:t>
            </a:r>
            <a:r>
              <a:rPr lang="ru-RU" sz="2500" b="1" dirty="0">
                <a:latin typeface="Times New Roman" panose="02020603050405020304" pitchFamily="18" charset="0"/>
                <a:cs typeface="Times New Roman" panose="02020603050405020304" pitchFamily="18" charset="0"/>
              </a:rPr>
              <a:t>НА ВИСОКОКАЧЕСТВЕНИ СПОМАГАТЕЛНИ ТЕХНИКИ И ТЕХНОЛОГИИ ЗА КОМПЕНСИРАНЕ НА ФУНКЦИОНАЛНИТЕ ОГРАНИЧЕНИЯ </a:t>
            </a:r>
            <a:r>
              <a:rPr lang="ru-RU" sz="2500" b="1" dirty="0" smtClean="0">
                <a:latin typeface="Times New Roman" panose="02020603050405020304" pitchFamily="18" charset="0"/>
                <a:cs typeface="Times New Roman" panose="02020603050405020304" pitchFamily="18" charset="0"/>
              </a:rPr>
              <a:t>НА </a:t>
            </a:r>
            <a:r>
              <a:rPr lang="ru-RU" sz="2500" b="1" dirty="0">
                <a:latin typeface="Times New Roman" panose="02020603050405020304" pitchFamily="18" charset="0"/>
                <a:cs typeface="Times New Roman" panose="02020603050405020304" pitchFamily="18" charset="0"/>
              </a:rPr>
              <a:t>ХОРА </a:t>
            </a:r>
            <a:r>
              <a:rPr lang="ru-RU" sz="2500" b="1" dirty="0" smtClean="0">
                <a:latin typeface="Times New Roman" panose="02020603050405020304" pitchFamily="18" charset="0"/>
                <a:cs typeface="Times New Roman" panose="02020603050405020304" pitchFamily="18" charset="0"/>
              </a:rPr>
              <a:t>С ТРАЙНИ </a:t>
            </a:r>
            <a:r>
              <a:rPr lang="ru-RU" sz="2500" b="1" dirty="0">
                <a:latin typeface="Times New Roman" panose="02020603050405020304" pitchFamily="18" charset="0"/>
                <a:cs typeface="Times New Roman" panose="02020603050405020304" pitchFamily="18" charset="0"/>
              </a:rPr>
              <a:t>УВРЕЖДАНИЯ ЩЕ ДАДЕ ТЛАСЪК ЗА ПОВИШАВАНЕ  НА АДАПТИВНОСТТА НА РАБОТНИТЕ МЕСТА, ПРОФЕСИОНАЛНАТА ПРИГОДНОСТ НА ЗАЕТИТЕ ЛИЦА, ДОСТЪП ДО РАБОТА ОТ РАЗСТОЯНИЕ, ПОВИШАВАНЕ НА ПРОИЗВОДСТВОТО И ТЪРГОВИЯТА НА ПОМОЩНИ ТЕХНИЧЕСКИ СРЕДСТВА И ИНОВАТИВНОСТТА В </a:t>
            </a:r>
            <a:r>
              <a:rPr lang="ru-RU" sz="2500" b="1" dirty="0" smtClean="0">
                <a:latin typeface="Times New Roman" panose="02020603050405020304" pitchFamily="18" charset="0"/>
                <a:cs typeface="Times New Roman" panose="02020603050405020304" pitchFamily="18" charset="0"/>
              </a:rPr>
              <a:t>СЕКТОРА</a:t>
            </a:r>
            <a:r>
              <a:rPr lang="ru-RU" sz="2500" b="1" dirty="0">
                <a:latin typeface="Times New Roman" panose="02020603050405020304" pitchFamily="18" charset="0"/>
                <a:cs typeface="Times New Roman" panose="02020603050405020304" pitchFamily="18" charset="0"/>
              </a:rPr>
              <a:t>. </a:t>
            </a:r>
            <a:endParaRPr lang="en-US" sz="2500" b="1" dirty="0" smtClean="0">
              <a:latin typeface="Times New Roman" panose="02020603050405020304" pitchFamily="18" charset="0"/>
              <a:cs typeface="Times New Roman" panose="02020603050405020304" pitchFamily="18" charset="0"/>
            </a:endParaRPr>
          </a:p>
          <a:p>
            <a:pPr algn="just"/>
            <a:r>
              <a:rPr lang="bg-BG" sz="2500" b="1" dirty="0" smtClean="0">
                <a:latin typeface="Times New Roman" panose="02020603050405020304" pitchFamily="18" charset="0"/>
                <a:cs typeface="Times New Roman" panose="02020603050405020304" pitchFamily="18" charset="0"/>
              </a:rPr>
              <a:t>ИНОВАТИВНИТЕ ПОМОЩНИ СРЕДСТВА СА С ВИСОКА СОЦИАЛНА СТОЙНОСТ, ОТГОВАРЯЩИ НА НАРАСТВАЩИТЕ ПОТРЕБНОСТИ И ИЗИСКВАНИЯ НА ЛИЦАТА С ФУНКЦИОНАЛНИ УВРЕЖДАНИЯ, ЩЕ СПОСОБСТВА ЗА ВКЛЮЧВАНЕТО И ЗА РАЗВИТИЕТО ИМ В ИКОНОМИЧЕСКИТЕ И СОЦИАЛНИ ПРОЦЕСИ В ОБЩНОСТТА.</a:t>
            </a:r>
            <a:r>
              <a:rPr lang="ru-RU" sz="2500" dirty="0"/>
              <a:t> </a:t>
            </a:r>
            <a:endParaRPr lang="ru-RU" sz="2500" dirty="0" smtClean="0"/>
          </a:p>
          <a:p>
            <a:pPr marL="285750" indent="-285750" algn="just">
              <a:buFont typeface="Wingdings" panose="05000000000000000000" pitchFamily="2" charset="2"/>
              <a:buChar char="v"/>
            </a:pPr>
            <a:endParaRPr lang="bg-BG" sz="1600" dirty="0" smtClean="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v"/>
            </a:pPr>
            <a:endParaRPr lang="bg-BG" dirty="0"/>
          </a:p>
          <a:p>
            <a:pPr marL="285750" indent="-285750">
              <a:buFont typeface="Wingdings" panose="05000000000000000000" pitchFamily="2" charset="2"/>
              <a:buChar char="v"/>
            </a:pPr>
            <a:endParaRPr lang="bg-BG" dirty="0"/>
          </a:p>
        </p:txBody>
      </p:sp>
      <p:sp>
        <p:nvSpPr>
          <p:cNvPr id="6" name="Action Button: Help 5">
            <a:hlinkClick r:id="" action="ppaction://noaction" highlightClick="1"/>
          </p:cNvPr>
          <p:cNvSpPr/>
          <p:nvPr/>
        </p:nvSpPr>
        <p:spPr>
          <a:xfrm>
            <a:off x="10013120" y="44178"/>
            <a:ext cx="1719617" cy="1230268"/>
          </a:xfrm>
          <a:prstGeom prst="actionButtonHel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8" name="Action Button: Information 7">
            <a:hlinkClick r:id="" action="ppaction://noaction" highlightClick="1"/>
          </p:cNvPr>
          <p:cNvSpPr/>
          <p:nvPr/>
        </p:nvSpPr>
        <p:spPr>
          <a:xfrm>
            <a:off x="542679" y="1861891"/>
            <a:ext cx="719364" cy="664741"/>
          </a:xfrm>
          <a:prstGeom prst="actionButtonInform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9" name="Action Button: Sound 8">
            <a:hlinkClick r:id="" action="ppaction://noaction" highlightClick="1">
              <a:snd r:embed="rId2" name="applause.wav"/>
            </a:hlinkClick>
          </p:cNvPr>
          <p:cNvSpPr/>
          <p:nvPr/>
        </p:nvSpPr>
        <p:spPr>
          <a:xfrm>
            <a:off x="8756707" y="4198319"/>
            <a:ext cx="897411" cy="681792"/>
          </a:xfrm>
          <a:prstGeom prst="actionButtonSou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Tree>
    <p:extLst>
      <p:ext uri="{BB962C8B-B14F-4D97-AF65-F5344CB8AC3E}">
        <p14:creationId xmlns:p14="http://schemas.microsoft.com/office/powerpoint/2010/main" val="2477104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circle(in)">
                                      <p:cBhvr>
                                        <p:cTn id="7" dur="2000"/>
                                        <p:tgtEl>
                                          <p:spTgt spid="4">
                                            <p:txEl>
                                              <p:pRg st="1" end="1"/>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circle(in)">
                                      <p:cBhvr>
                                        <p:cTn id="10" dur="2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277" y="222422"/>
            <a:ext cx="9391134" cy="1037967"/>
          </a:xfrm>
        </p:spPr>
        <p:txBody>
          <a:bodyPr>
            <a:normAutofit fontScale="90000"/>
          </a:bodyPr>
          <a:lstStyle/>
          <a:p>
            <a:r>
              <a:rPr lang="bg-BG" sz="2800" b="1" dirty="0">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СИСТЕМИ ЗА ИЗКАЧВАНЕ И СЛИЗАНЕ НА СТЪЛБИ</a:t>
            </a:r>
            <a:r>
              <a:rPr lang="bg-BG" sz="2800" dirty="0">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bg-BG" dirty="0"/>
              <a:t/>
            </a:r>
            <a:br>
              <a:rPr lang="bg-BG" dirty="0"/>
            </a:br>
            <a:endParaRPr lang="bg-BG" dirty="0"/>
          </a:p>
        </p:txBody>
      </p:sp>
      <p:sp>
        <p:nvSpPr>
          <p:cNvPr id="3" name="Content Placeholder 2"/>
          <p:cNvSpPr>
            <a:spLocks noGrp="1"/>
          </p:cNvSpPr>
          <p:nvPr>
            <p:ph idx="1"/>
          </p:nvPr>
        </p:nvSpPr>
        <p:spPr>
          <a:xfrm>
            <a:off x="677334" y="1037968"/>
            <a:ext cx="8596668" cy="5003395"/>
          </a:xfrm>
        </p:spPr>
        <p:txBody>
          <a:bodyPr/>
          <a:lstStyle/>
          <a:p>
            <a:r>
              <a:rPr lang="bg-BG" dirty="0"/>
              <a:t>Всяка система е предназначена за осигуряване на достъпност за хора с двигателни нарушения, придвижващи се с инвалидна количка.</a:t>
            </a:r>
          </a:p>
          <a:p>
            <a:r>
              <a:rPr lang="bg-BG" b="1" u="sng" dirty="0"/>
              <a:t>СИСТЕМА С ПРИКАЧВАНЕ НА ИНВАЛИДНА </a:t>
            </a:r>
            <a:r>
              <a:rPr lang="bg-BG" b="1" u="sng" dirty="0" smtClean="0"/>
              <a:t>КОЛИЧКА</a:t>
            </a:r>
          </a:p>
          <a:p>
            <a:endParaRPr lang="bg-BG" b="1" u="sng" dirty="0"/>
          </a:p>
          <a:p>
            <a:endParaRPr lang="bg-BG" b="1" u="sng" dirty="0" smtClean="0"/>
          </a:p>
          <a:p>
            <a:endParaRPr lang="bg-BG" b="1" u="sng" dirty="0"/>
          </a:p>
          <a:p>
            <a:r>
              <a:rPr lang="bg-BG" b="1" u="sng" dirty="0"/>
              <a:t>СИСТЕМА С ВГРАДЕН </a:t>
            </a:r>
            <a:r>
              <a:rPr lang="bg-BG" b="1" u="sng" dirty="0" smtClean="0"/>
              <a:t>СТОЛ</a:t>
            </a:r>
          </a:p>
          <a:p>
            <a:endParaRPr lang="bg-BG" b="1" u="sng" dirty="0"/>
          </a:p>
          <a:p>
            <a:endParaRPr lang="bg-BG" b="1" u="sng" dirty="0" smtClean="0"/>
          </a:p>
          <a:p>
            <a:endParaRPr lang="bg-BG" b="1" u="sng" dirty="0"/>
          </a:p>
          <a:p>
            <a:r>
              <a:rPr lang="bg-BG" b="1" u="sng" dirty="0"/>
              <a:t>СИСТЕМА С ВГРАДЕН СТОЛ И ЕЛЕКТРИЧЕСКО ПРИДВИЖВАНЕ</a:t>
            </a:r>
            <a:endParaRPr lang="bg-BG" b="1" u="sng" dirty="0" smtClean="0"/>
          </a:p>
          <a:p>
            <a:endParaRPr lang="bg-BG" b="1" u="sng" dirty="0" smtClean="0"/>
          </a:p>
          <a:p>
            <a:endParaRPr lang="bg-BG" b="1" u="sng" dirty="0"/>
          </a:p>
          <a:p>
            <a:endParaRPr lang="bg-BG" b="1" u="sng" dirty="0" smtClean="0"/>
          </a:p>
          <a:p>
            <a:endParaRPr lang="bg-BG" b="1" u="sng" dirty="0"/>
          </a:p>
          <a:p>
            <a:endParaRPr lang="bg-BG" dirty="0"/>
          </a:p>
        </p:txBody>
      </p:sp>
      <p:pic>
        <p:nvPicPr>
          <p:cNvPr id="5" name="Picture 4" descr="C:\Users\larshinkova\AppData\Local\Microsoft\Windows\INetCache\Content.MSO\F91510CD.tmp"/>
          <p:cNvPicPr/>
          <p:nvPr/>
        </p:nvPicPr>
        <p:blipFill>
          <a:blip r:embed="rId2">
            <a:extLst>
              <a:ext uri="{28A0092B-C50C-407E-A947-70E740481C1C}">
                <a14:useLocalDpi xmlns:a14="http://schemas.microsoft.com/office/drawing/2010/main" val="0"/>
              </a:ext>
            </a:extLst>
          </a:blip>
          <a:srcRect/>
          <a:stretch>
            <a:fillRect/>
          </a:stretch>
        </p:blipFill>
        <p:spPr bwMode="auto">
          <a:xfrm>
            <a:off x="7486650" y="1798650"/>
            <a:ext cx="2295525" cy="1833145"/>
          </a:xfrm>
          <a:prstGeom prst="rect">
            <a:avLst/>
          </a:prstGeom>
          <a:noFill/>
          <a:ln>
            <a:noFill/>
          </a:ln>
        </p:spPr>
      </p:pic>
      <p:pic>
        <p:nvPicPr>
          <p:cNvPr id="6" name="Picture 5" descr="C:\Users\larshinkova\AppData\Local\Microsoft\Windows\INetCache\Content.MSO\428C4527.tmp"/>
          <p:cNvPicPr/>
          <p:nvPr/>
        </p:nvPicPr>
        <p:blipFill>
          <a:blip r:embed="rId3">
            <a:extLst>
              <a:ext uri="{28A0092B-C50C-407E-A947-70E740481C1C}">
                <a14:useLocalDpi xmlns:a14="http://schemas.microsoft.com/office/drawing/2010/main" val="0"/>
              </a:ext>
            </a:extLst>
          </a:blip>
          <a:srcRect/>
          <a:stretch>
            <a:fillRect/>
          </a:stretch>
        </p:blipFill>
        <p:spPr bwMode="auto">
          <a:xfrm>
            <a:off x="4524375" y="2585253"/>
            <a:ext cx="2571618" cy="2217744"/>
          </a:xfrm>
          <a:prstGeom prst="rect">
            <a:avLst/>
          </a:prstGeom>
          <a:noFill/>
          <a:ln>
            <a:noFill/>
          </a:ln>
        </p:spPr>
      </p:pic>
      <p:pic>
        <p:nvPicPr>
          <p:cNvPr id="7" name="Picture 6" descr="C:\Users\larshinkova\AppData\Local\Microsoft\Windows\INetCache\Content.MSO\18E32963.tmp"/>
          <p:cNvPicPr/>
          <p:nvPr/>
        </p:nvPicPr>
        <p:blipFill>
          <a:blip r:embed="rId4">
            <a:extLst>
              <a:ext uri="{28A0092B-C50C-407E-A947-70E740481C1C}">
                <a14:useLocalDpi xmlns:a14="http://schemas.microsoft.com/office/drawing/2010/main" val="0"/>
              </a:ext>
            </a:extLst>
          </a:blip>
          <a:srcRect/>
          <a:stretch>
            <a:fillRect/>
          </a:stretch>
        </p:blipFill>
        <p:spPr bwMode="auto">
          <a:xfrm>
            <a:off x="8213895" y="4447341"/>
            <a:ext cx="1949280" cy="2324934"/>
          </a:xfrm>
          <a:prstGeom prst="rect">
            <a:avLst/>
          </a:prstGeom>
          <a:noFill/>
          <a:ln>
            <a:noFill/>
          </a:ln>
        </p:spPr>
      </p:pic>
    </p:spTree>
    <p:extLst>
      <p:ext uri="{BB962C8B-B14F-4D97-AF65-F5344CB8AC3E}">
        <p14:creationId xmlns:p14="http://schemas.microsoft.com/office/powerpoint/2010/main" val="39654853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22422"/>
            <a:ext cx="8596668" cy="939113"/>
          </a:xfrm>
        </p:spPr>
        <p:txBody>
          <a:bodyPr>
            <a:normAutofit/>
          </a:bodyPr>
          <a:lstStyle/>
          <a:p>
            <a:r>
              <a:rPr lang="bg-BG" sz="2500" b="1" u="sng" dirty="0">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НЕРВЕН И МУСКУЛЕН СТИМУЛАТОР</a:t>
            </a:r>
            <a:r>
              <a:rPr lang="bg-BG" sz="2500" b="1" dirty="0">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br>
              <a:rPr lang="bg-BG" sz="2500" b="1" dirty="0">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bg-BG" sz="2500" b="1" dirty="0" smtClean="0">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ТИПОВЕ СИСТЕМИ:</a:t>
            </a:r>
            <a:endParaRPr lang="bg-BG" sz="2500" dirty="0">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r>
              <a:rPr lang="bg-BG" b="1" u="sng" dirty="0"/>
              <a:t>СИСТЕМА ЗА ХОДЕНЕ ЗА </a:t>
            </a:r>
            <a:r>
              <a:rPr lang="bg-BG" b="1" u="sng" dirty="0" smtClean="0"/>
              <a:t>КРАК</a:t>
            </a:r>
          </a:p>
          <a:p>
            <a:endParaRPr lang="bg-BG" b="1" u="sng" dirty="0"/>
          </a:p>
          <a:p>
            <a:endParaRPr lang="bg-BG" b="1" u="sng" dirty="0" smtClean="0"/>
          </a:p>
          <a:p>
            <a:endParaRPr lang="bg-BG" b="1" u="sng" dirty="0"/>
          </a:p>
          <a:p>
            <a:endParaRPr lang="bg-BG" b="1" u="sng" dirty="0" smtClean="0"/>
          </a:p>
          <a:p>
            <a:r>
              <a:rPr lang="bg-BG" b="1" u="sng" dirty="0"/>
              <a:t>СИСТЕМА ЗА РЕХАБИЛИТАЦИЯ НА РЪКА </a:t>
            </a:r>
          </a:p>
          <a:p>
            <a:endParaRPr lang="bg-BG" dirty="0"/>
          </a:p>
          <a:p>
            <a:endParaRPr lang="bg-BG" dirty="0"/>
          </a:p>
        </p:txBody>
      </p:sp>
      <p:pic>
        <p:nvPicPr>
          <p:cNvPr id="4" name="Picture 3" descr="C:\Users\larshinkova\AppData\Local\Microsoft\Windows\INetCache\Content.MSO\3974C69.tmp"/>
          <p:cNvPicPr/>
          <p:nvPr/>
        </p:nvPicPr>
        <p:blipFill>
          <a:blip r:embed="rId2">
            <a:extLst>
              <a:ext uri="{28A0092B-C50C-407E-A947-70E740481C1C}">
                <a14:useLocalDpi xmlns:a14="http://schemas.microsoft.com/office/drawing/2010/main" val="0"/>
              </a:ext>
            </a:extLst>
          </a:blip>
          <a:srcRect/>
          <a:stretch>
            <a:fillRect/>
          </a:stretch>
        </p:blipFill>
        <p:spPr bwMode="auto">
          <a:xfrm>
            <a:off x="5312762" y="2160589"/>
            <a:ext cx="2752725" cy="1737453"/>
          </a:xfrm>
          <a:prstGeom prst="rect">
            <a:avLst/>
          </a:prstGeom>
          <a:noFill/>
          <a:ln>
            <a:noFill/>
          </a:ln>
        </p:spPr>
      </p:pic>
      <p:pic>
        <p:nvPicPr>
          <p:cNvPr id="5" name="Picture 4" descr="C:\Users\larshinkova\AppData\Local\Microsoft\Windows\INetCache\Content.MSO\23E0D3C5.tmp"/>
          <p:cNvPicPr/>
          <p:nvPr/>
        </p:nvPicPr>
        <p:blipFill>
          <a:blip r:embed="rId3">
            <a:extLst>
              <a:ext uri="{28A0092B-C50C-407E-A947-70E740481C1C}">
                <a14:useLocalDpi xmlns:a14="http://schemas.microsoft.com/office/drawing/2010/main" val="0"/>
              </a:ext>
            </a:extLst>
          </a:blip>
          <a:srcRect/>
          <a:stretch>
            <a:fillRect/>
          </a:stretch>
        </p:blipFill>
        <p:spPr bwMode="auto">
          <a:xfrm>
            <a:off x="5312762" y="4555761"/>
            <a:ext cx="3169920" cy="1771650"/>
          </a:xfrm>
          <a:prstGeom prst="rect">
            <a:avLst/>
          </a:prstGeom>
          <a:noFill/>
          <a:ln>
            <a:noFill/>
          </a:ln>
        </p:spPr>
      </p:pic>
    </p:spTree>
    <p:extLst>
      <p:ext uri="{BB962C8B-B14F-4D97-AF65-F5344CB8AC3E}">
        <p14:creationId xmlns:p14="http://schemas.microsoft.com/office/powerpoint/2010/main" val="41525392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135" y="247136"/>
            <a:ext cx="9638270" cy="1235676"/>
          </a:xfrm>
        </p:spPr>
        <p:txBody>
          <a:bodyPr>
            <a:noAutofit/>
          </a:bodyPr>
          <a:lstStyle/>
          <a:p>
            <a:r>
              <a:rPr lang="bg-BG" sz="2500" b="1" dirty="0">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МОБИЛНИ УСТРОЙСТВА ЗА ПРЕОДОЛЯВАНЕ НА РАЗЛИЧНИ НЕРАВНОСТИ И ЗА ИЗВЪРШВАНЕ НА ДВИЖЕНИЕ ПО СТЪЛБИЩА, КОИТО ПРЕДОСТАВЯТ ВЪЗМОЖНОСТ ЗА ОСИГУРЯВАНЕ НА ДОСТЪПНА </a:t>
            </a:r>
            <a:r>
              <a:rPr lang="bg-BG" sz="2500" b="1" dirty="0" smtClean="0">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СРЕДА</a:t>
            </a:r>
            <a:br>
              <a:rPr lang="bg-BG" sz="2500" b="1" dirty="0" smtClean="0">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bg-BG" sz="2500" b="1" dirty="0">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bg-BG" sz="2500" b="1" dirty="0">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bg-BG" sz="2500" b="1" dirty="0" smtClean="0">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bg-BG" sz="2500" b="1" dirty="0" smtClean="0">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bg-BG" sz="2500" b="1" dirty="0">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bg-BG" sz="2500" b="1" dirty="0">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bg-BG" sz="2500" b="1" dirty="0" smtClean="0">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bg-BG" sz="2500" b="1" dirty="0" smtClean="0">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bg-BG" sz="2500" b="1" dirty="0">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bg-BG" sz="2500" b="1" dirty="0">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bg-BG" sz="2500" b="1" dirty="0" smtClean="0">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bg-BG" sz="2500" b="1" dirty="0" smtClean="0">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bg-BG" sz="2500" b="1" dirty="0">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bg-BG" sz="2500" b="1" dirty="0">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bg-BG" sz="2500" b="1" dirty="0" smtClean="0">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bg-BG" sz="2500" b="1" dirty="0" smtClean="0">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bg-BG" sz="2000" b="1" u="sng" dirty="0" smtClean="0">
                <a:solidFill>
                  <a:schemeClr val="accent2">
                    <a:lumMod val="75000"/>
                  </a:schemeClr>
                </a:solidFill>
                <a:latin typeface="Times New Roman" panose="02020603050405020304" pitchFamily="18" charset="0"/>
                <a:cs typeface="Times New Roman" panose="02020603050405020304" pitchFamily="18" charset="0"/>
              </a:rPr>
              <a:t>Устройство за придвижване на хора по стълби </a:t>
            </a:r>
            <a:br>
              <a:rPr lang="bg-BG" sz="2000" b="1" u="sng" dirty="0" smtClean="0">
                <a:solidFill>
                  <a:schemeClr val="accent2">
                    <a:lumMod val="75000"/>
                  </a:schemeClr>
                </a:solidFill>
                <a:latin typeface="Times New Roman" panose="02020603050405020304" pitchFamily="18" charset="0"/>
                <a:cs typeface="Times New Roman" panose="02020603050405020304" pitchFamily="18" charset="0"/>
              </a:rPr>
            </a:br>
            <a:r>
              <a:rPr lang="bg-BG" sz="2000" b="1" u="sng" dirty="0" smtClean="0">
                <a:solidFill>
                  <a:schemeClr val="accent2">
                    <a:lumMod val="75000"/>
                  </a:schemeClr>
                </a:solidFill>
                <a:latin typeface="Times New Roman" panose="02020603050405020304" pitchFamily="18" charset="0"/>
                <a:cs typeface="Times New Roman" panose="02020603050405020304" pitchFamily="18" charset="0"/>
              </a:rPr>
              <a:t/>
            </a:r>
            <a:br>
              <a:rPr lang="bg-BG" sz="2000" b="1" u="sng" dirty="0" smtClean="0">
                <a:solidFill>
                  <a:schemeClr val="accent2">
                    <a:lumMod val="75000"/>
                  </a:schemeClr>
                </a:solidFill>
                <a:latin typeface="Times New Roman" panose="02020603050405020304" pitchFamily="18" charset="0"/>
                <a:cs typeface="Times New Roman" panose="02020603050405020304" pitchFamily="18" charset="0"/>
              </a:rPr>
            </a:br>
            <a:r>
              <a:rPr lang="bg-BG" sz="2000" b="1" u="sng" dirty="0" smtClean="0">
                <a:solidFill>
                  <a:schemeClr val="accent2">
                    <a:lumMod val="75000"/>
                  </a:schemeClr>
                </a:solidFill>
                <a:latin typeface="Times New Roman" panose="02020603050405020304" pitchFamily="18" charset="0"/>
                <a:cs typeface="Times New Roman" panose="02020603050405020304" pitchFamily="18" charset="0"/>
              </a:rPr>
              <a:t>  Устройство за изкачване и сваляне на хора с инвалидни колички по стълби</a:t>
            </a:r>
            <a:br>
              <a:rPr lang="bg-BG" sz="2000" b="1" u="sng" dirty="0" smtClean="0">
                <a:solidFill>
                  <a:schemeClr val="accent2">
                    <a:lumMod val="75000"/>
                  </a:schemeClr>
                </a:solidFill>
                <a:latin typeface="Times New Roman" panose="02020603050405020304" pitchFamily="18" charset="0"/>
                <a:cs typeface="Times New Roman" panose="02020603050405020304" pitchFamily="18" charset="0"/>
              </a:rPr>
            </a:br>
            <a:r>
              <a:rPr lang="bg-BG" sz="2000" b="1" u="sng" dirty="0" smtClean="0">
                <a:solidFill>
                  <a:schemeClr val="accent2">
                    <a:lumMod val="75000"/>
                  </a:schemeClr>
                </a:solidFill>
                <a:latin typeface="Times New Roman" panose="02020603050405020304" pitchFamily="18" charset="0"/>
                <a:cs typeface="Times New Roman" panose="02020603050405020304" pitchFamily="18" charset="0"/>
              </a:rPr>
              <a:t/>
            </a:r>
            <a:br>
              <a:rPr lang="bg-BG" sz="2000" b="1" u="sng" dirty="0" smtClean="0">
                <a:solidFill>
                  <a:schemeClr val="accent2">
                    <a:lumMod val="75000"/>
                  </a:schemeClr>
                </a:solidFill>
                <a:latin typeface="Times New Roman" panose="02020603050405020304" pitchFamily="18" charset="0"/>
                <a:cs typeface="Times New Roman" panose="02020603050405020304" pitchFamily="18" charset="0"/>
              </a:rPr>
            </a:br>
            <a:r>
              <a:rPr lang="bg-BG" sz="2000" b="1" u="sng" dirty="0" smtClean="0">
                <a:solidFill>
                  <a:schemeClr val="accent2">
                    <a:lumMod val="75000"/>
                  </a:schemeClr>
                </a:solidFill>
                <a:latin typeface="Times New Roman" panose="02020603050405020304" pitchFamily="18" charset="0"/>
                <a:cs typeface="Times New Roman" panose="02020603050405020304" pitchFamily="18" charset="0"/>
              </a:rPr>
              <a:t>    Мултифункционално устройство за повдигане, трансфер, в т.ч. </a:t>
            </a:r>
            <a:r>
              <a:rPr lang="bg-BG" sz="2000" b="1" u="sng" dirty="0" err="1" smtClean="0">
                <a:solidFill>
                  <a:schemeClr val="accent2">
                    <a:lumMod val="75000"/>
                  </a:schemeClr>
                </a:solidFill>
                <a:latin typeface="Times New Roman" panose="02020603050405020304" pitchFamily="18" charset="0"/>
                <a:cs typeface="Times New Roman" panose="02020603050405020304" pitchFamily="18" charset="0"/>
              </a:rPr>
              <a:t>лифтери</a:t>
            </a:r>
            <a:r>
              <a:rPr lang="bg-BG" sz="2000" b="1" u="sng" dirty="0" smtClean="0">
                <a:solidFill>
                  <a:schemeClr val="accent2">
                    <a:lumMod val="75000"/>
                  </a:schemeClr>
                </a:solidFill>
                <a:latin typeface="Times New Roman" panose="02020603050405020304" pitchFamily="18" charset="0"/>
                <a:cs typeface="Times New Roman" panose="02020603050405020304" pitchFamily="18" charset="0"/>
              </a:rPr>
              <a:t/>
            </a:r>
            <a:br>
              <a:rPr lang="bg-BG" sz="2000" b="1" u="sng" dirty="0" smtClean="0">
                <a:solidFill>
                  <a:schemeClr val="accent2">
                    <a:lumMod val="75000"/>
                  </a:schemeClr>
                </a:solidFill>
                <a:latin typeface="Times New Roman" panose="02020603050405020304" pitchFamily="18" charset="0"/>
                <a:cs typeface="Times New Roman" panose="02020603050405020304" pitchFamily="18" charset="0"/>
              </a:rPr>
            </a:br>
            <a:r>
              <a:rPr lang="bg-BG" sz="2000" b="1" u="sng" dirty="0">
                <a:solidFill>
                  <a:schemeClr val="accent2">
                    <a:lumMod val="75000"/>
                  </a:schemeClr>
                </a:solidFill>
                <a:latin typeface="Times New Roman" panose="02020603050405020304" pitchFamily="18" charset="0"/>
                <a:cs typeface="Times New Roman" panose="02020603050405020304" pitchFamily="18" charset="0"/>
              </a:rPr>
              <a:t/>
            </a:r>
            <a:br>
              <a:rPr lang="bg-BG" sz="2000" b="1" u="sng" dirty="0">
                <a:solidFill>
                  <a:schemeClr val="accent2">
                    <a:lumMod val="75000"/>
                  </a:schemeClr>
                </a:solidFill>
                <a:latin typeface="Times New Roman" panose="02020603050405020304" pitchFamily="18" charset="0"/>
                <a:cs typeface="Times New Roman" panose="02020603050405020304" pitchFamily="18" charset="0"/>
              </a:rPr>
            </a:br>
            <a:r>
              <a:rPr lang="bg-BG" sz="2000" b="1" u="sng" dirty="0" smtClean="0">
                <a:solidFill>
                  <a:schemeClr val="accent2">
                    <a:lumMod val="75000"/>
                  </a:schemeClr>
                </a:solidFill>
                <a:latin typeface="Times New Roman" panose="02020603050405020304" pitchFamily="18" charset="0"/>
                <a:cs typeface="Times New Roman" panose="02020603050405020304" pitchFamily="18" charset="0"/>
              </a:rPr>
              <a:t/>
            </a:r>
            <a:br>
              <a:rPr lang="bg-BG" sz="2000" b="1" u="sng" dirty="0" smtClean="0">
                <a:solidFill>
                  <a:schemeClr val="accent2">
                    <a:lumMod val="75000"/>
                  </a:schemeClr>
                </a:solidFill>
                <a:latin typeface="Times New Roman" panose="02020603050405020304" pitchFamily="18" charset="0"/>
                <a:cs typeface="Times New Roman" panose="02020603050405020304" pitchFamily="18" charset="0"/>
              </a:rPr>
            </a:br>
            <a:r>
              <a:rPr lang="bg-BG" sz="2000" dirty="0">
                <a:solidFill>
                  <a:schemeClr val="accent2">
                    <a:lumMod val="75000"/>
                  </a:schemeClr>
                </a:solidFill>
                <a:latin typeface="Times New Roman" panose="02020603050405020304" pitchFamily="18" charset="0"/>
                <a:cs typeface="Times New Roman" panose="02020603050405020304" pitchFamily="18" charset="0"/>
              </a:rPr>
              <a:t/>
            </a:r>
            <a:br>
              <a:rPr lang="bg-BG" sz="2000" dirty="0">
                <a:solidFill>
                  <a:schemeClr val="accent2">
                    <a:lumMod val="75000"/>
                  </a:schemeClr>
                </a:solidFill>
                <a:latin typeface="Times New Roman" panose="02020603050405020304" pitchFamily="18" charset="0"/>
                <a:cs typeface="Times New Roman" panose="02020603050405020304" pitchFamily="18" charset="0"/>
              </a:rPr>
            </a:br>
            <a:endParaRPr lang="bg-BG" sz="2000" dirty="0">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4" name="Content Placeholder 3" descr="C:\Users\larshinkova\AppData\Local\Microsoft\Windows\INetCache\Content.MSO\81B7FF1B.tmp"/>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81610" y="2068512"/>
            <a:ext cx="2102221" cy="2466975"/>
          </a:xfrm>
          <a:prstGeom prst="rect">
            <a:avLst/>
          </a:prstGeom>
          <a:noFill/>
          <a:ln>
            <a:noFill/>
          </a:ln>
        </p:spPr>
      </p:pic>
      <p:pic>
        <p:nvPicPr>
          <p:cNvPr id="5" name="Picture 4" descr="C:\Users\larshinkova\AppData\Local\Microsoft\Windows\INetCache\Content.MSO\FD2682E1.tmp"/>
          <p:cNvPicPr/>
          <p:nvPr/>
        </p:nvPicPr>
        <p:blipFill>
          <a:blip r:embed="rId3">
            <a:extLst>
              <a:ext uri="{28A0092B-C50C-407E-A947-70E740481C1C}">
                <a14:useLocalDpi xmlns:a14="http://schemas.microsoft.com/office/drawing/2010/main" val="0"/>
              </a:ext>
            </a:extLst>
          </a:blip>
          <a:srcRect/>
          <a:stretch>
            <a:fillRect/>
          </a:stretch>
        </p:blipFill>
        <p:spPr bwMode="auto">
          <a:xfrm>
            <a:off x="4803315" y="2344737"/>
            <a:ext cx="2560011" cy="2190750"/>
          </a:xfrm>
          <a:prstGeom prst="rect">
            <a:avLst/>
          </a:prstGeom>
          <a:noFill/>
          <a:ln>
            <a:noFill/>
          </a:ln>
        </p:spPr>
      </p:pic>
    </p:spTree>
    <p:extLst>
      <p:ext uri="{BB962C8B-B14F-4D97-AF65-F5344CB8AC3E}">
        <p14:creationId xmlns:p14="http://schemas.microsoft.com/office/powerpoint/2010/main" val="31500985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just"/>
            <a:r>
              <a:rPr lang="en-US" sz="2500" b="1" dirty="0" smtClean="0">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МИОЕЛЕКТРИЧНИ/</a:t>
            </a:r>
            <a:r>
              <a:rPr lang="bg-BG" sz="2500" b="1" dirty="0" smtClean="0">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500" b="1" dirty="0" smtClean="0">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МОДУЛНИ </a:t>
            </a:r>
            <a:r>
              <a:rPr lang="en-US" sz="2500" b="1" dirty="0">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ПРОТЕЗИ, ИЗРАБОТВАНИ ПО ПОРЪЧКА НА БАЗА НА ИНДИВИДУАЛНО ЗАДАНИЕ, СЪОБРАЗНО НУЖДИТЕ, ФУНКЦИОНАЛНИЯ ДЕФИЦИТ И ВИСОКА СТЕПЕН НА АКТИВНОСТ НА ПОЛЗВАТЕЛЯ</a:t>
            </a:r>
            <a:endParaRPr lang="bg-BG" sz="2500" dirty="0">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6" name="Content Placeholder 5"/>
          <p:cNvPicPr>
            <a:picLocks noGrp="1" noChangeAspect="1"/>
          </p:cNvPicPr>
          <p:nvPr>
            <p:ph idx="1"/>
          </p:nvPr>
        </p:nvPicPr>
        <p:blipFill>
          <a:blip r:embed="rId2"/>
          <a:stretch>
            <a:fillRect/>
          </a:stretch>
        </p:blipFill>
        <p:spPr>
          <a:xfrm>
            <a:off x="3755816" y="3458380"/>
            <a:ext cx="2552700" cy="2058069"/>
          </a:xfrm>
          <a:prstGeom prst="rect">
            <a:avLst/>
          </a:prstGeom>
        </p:spPr>
      </p:pic>
      <p:pic>
        <p:nvPicPr>
          <p:cNvPr id="4" name="Picture 3" descr="C:\Users\larshinkova\AppData\Local\Microsoft\Windows\INetCache\Content.MSO\CDC6A897.tmp"/>
          <p:cNvPicPr/>
          <p:nvPr/>
        </p:nvPicPr>
        <p:blipFill>
          <a:blip r:embed="rId3">
            <a:extLst>
              <a:ext uri="{28A0092B-C50C-407E-A947-70E740481C1C}">
                <a14:useLocalDpi xmlns:a14="http://schemas.microsoft.com/office/drawing/2010/main" val="0"/>
              </a:ext>
            </a:extLst>
          </a:blip>
          <a:srcRect/>
          <a:stretch>
            <a:fillRect/>
          </a:stretch>
        </p:blipFill>
        <p:spPr bwMode="auto">
          <a:xfrm>
            <a:off x="435355" y="3403032"/>
            <a:ext cx="2854960" cy="1995135"/>
          </a:xfrm>
          <a:prstGeom prst="rect">
            <a:avLst/>
          </a:prstGeom>
          <a:noFill/>
          <a:ln>
            <a:noFill/>
          </a:ln>
        </p:spPr>
      </p:pic>
      <p:pic>
        <p:nvPicPr>
          <p:cNvPr id="5" name="Picture 4" descr="C:\Users\larshinkova\AppData\Local\Microsoft\Windows\INetCache\Content.MSO\AEDCF5BD.tmp"/>
          <p:cNvPicPr/>
          <p:nvPr/>
        </p:nvPicPr>
        <p:blipFill>
          <a:blip r:embed="rId4">
            <a:extLst>
              <a:ext uri="{28A0092B-C50C-407E-A947-70E740481C1C}">
                <a14:useLocalDpi xmlns:a14="http://schemas.microsoft.com/office/drawing/2010/main" val="0"/>
              </a:ext>
            </a:extLst>
          </a:blip>
          <a:srcRect/>
          <a:stretch>
            <a:fillRect/>
          </a:stretch>
        </p:blipFill>
        <p:spPr bwMode="auto">
          <a:xfrm>
            <a:off x="7042485" y="3191011"/>
            <a:ext cx="2231518" cy="2463831"/>
          </a:xfrm>
          <a:prstGeom prst="rect">
            <a:avLst/>
          </a:prstGeom>
          <a:noFill/>
          <a:ln>
            <a:noFill/>
          </a:ln>
        </p:spPr>
      </p:pic>
    </p:spTree>
    <p:extLst>
      <p:ext uri="{BB962C8B-B14F-4D97-AF65-F5344CB8AC3E}">
        <p14:creationId xmlns:p14="http://schemas.microsoft.com/office/powerpoint/2010/main" val="2466844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9389" y="2823411"/>
            <a:ext cx="9007643" cy="3633535"/>
          </a:xfrm>
        </p:spPr>
        <p:txBody>
          <a:bodyPr/>
          <a:lstStyle/>
          <a:p>
            <a:pPr marL="0" indent="0">
              <a:buNone/>
            </a:pPr>
            <a:r>
              <a:rPr lang="bg-BG" sz="2500" b="1" dirty="0" smtClean="0">
                <a:effectLst>
                  <a:outerShdw blurRad="38100" dist="38100" dir="2700000" algn="tl">
                    <a:srgbClr val="000000">
                      <a:alpha val="43137"/>
                    </a:srgbClr>
                  </a:outerShdw>
                </a:effectLst>
              </a:rPr>
              <a:t>ИЗБОР НА ИЗПЪЛНИТЕЛИ ПО ПРОЕКТА!!!</a:t>
            </a:r>
          </a:p>
          <a:p>
            <a:pPr algn="just">
              <a:buFont typeface="Wingdings" panose="05000000000000000000" pitchFamily="2" charset="2"/>
              <a:buChar char="v"/>
            </a:pPr>
            <a:endParaRPr lang="bg-BG" sz="2000" b="1" i="1" dirty="0" smtClean="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v"/>
            </a:pPr>
            <a:r>
              <a:rPr lang="bg-BG" sz="2500" b="1" i="1" dirty="0" smtClean="0">
                <a:latin typeface="Times New Roman" panose="02020603050405020304" pitchFamily="18" charset="0"/>
                <a:cs typeface="Times New Roman" panose="02020603050405020304" pitchFamily="18" charset="0"/>
              </a:rPr>
              <a:t>Предоставянето </a:t>
            </a:r>
            <a:r>
              <a:rPr lang="bg-BG" sz="2500" b="1" i="1" dirty="0">
                <a:latin typeface="Times New Roman" panose="02020603050405020304" pitchFamily="18" charset="0"/>
                <a:cs typeface="Times New Roman" panose="02020603050405020304" pitchFamily="18" charset="0"/>
              </a:rPr>
              <a:t>и </a:t>
            </a:r>
            <a:r>
              <a:rPr lang="bg-BG" sz="2500" b="1" i="1" dirty="0" smtClean="0">
                <a:latin typeface="Times New Roman" panose="02020603050405020304" pitchFamily="18" charset="0"/>
                <a:cs typeface="Times New Roman" panose="02020603050405020304" pitchFamily="18" charset="0"/>
              </a:rPr>
              <a:t>финансирането </a:t>
            </a:r>
            <a:r>
              <a:rPr lang="bg-BG" sz="2500" b="1" i="1" dirty="0">
                <a:latin typeface="Times New Roman" panose="02020603050405020304" pitchFamily="18" charset="0"/>
                <a:cs typeface="Times New Roman" panose="02020603050405020304" pitchFamily="18" charset="0"/>
              </a:rPr>
              <a:t>на помощните средства ще се осъществява въз основа на </a:t>
            </a:r>
            <a:r>
              <a:rPr lang="bg-BG" sz="2500" b="1" i="1" dirty="0" smtClean="0">
                <a:latin typeface="Times New Roman" panose="02020603050405020304" pitchFamily="18" charset="0"/>
                <a:cs typeface="Times New Roman" panose="02020603050405020304" pitchFamily="18" charset="0"/>
              </a:rPr>
              <a:t>сключени договори </a:t>
            </a:r>
            <a:r>
              <a:rPr lang="bg-BG" sz="2500" b="1" i="1" dirty="0">
                <a:latin typeface="Times New Roman" panose="02020603050405020304" pitchFamily="18" charset="0"/>
                <a:cs typeface="Times New Roman" panose="02020603050405020304" pitchFamily="18" charset="0"/>
              </a:rPr>
              <a:t>между </a:t>
            </a:r>
            <a:r>
              <a:rPr lang="bg-BG" sz="2500" b="1" i="1" dirty="0" smtClean="0">
                <a:latin typeface="Times New Roman" panose="02020603050405020304" pitchFamily="18" charset="0"/>
                <a:cs typeface="Times New Roman" panose="02020603050405020304" pitchFamily="18" charset="0"/>
              </a:rPr>
              <a:t>Министерство на труда и социалната политика </a:t>
            </a:r>
            <a:r>
              <a:rPr lang="bg-BG" sz="2500" b="1" i="1" dirty="0">
                <a:latin typeface="Times New Roman" panose="02020603050405020304" pitchFamily="18" charset="0"/>
                <a:cs typeface="Times New Roman" panose="02020603050405020304" pitchFamily="18" charset="0"/>
              </a:rPr>
              <a:t>и </a:t>
            </a:r>
            <a:r>
              <a:rPr lang="bg-BG" sz="2500" b="1" i="1" dirty="0" smtClean="0">
                <a:latin typeface="Times New Roman" panose="02020603050405020304" pitchFamily="18" charset="0"/>
                <a:cs typeface="Times New Roman" panose="02020603050405020304" pitchFamily="18" charset="0"/>
              </a:rPr>
              <a:t>избрани изпълнители </a:t>
            </a:r>
            <a:r>
              <a:rPr lang="bg-BG" sz="2500" b="1" i="1" dirty="0">
                <a:latin typeface="Times New Roman" panose="02020603050405020304" pitchFamily="18" charset="0"/>
                <a:cs typeface="Times New Roman" panose="02020603050405020304" pitchFamily="18" charset="0"/>
              </a:rPr>
              <a:t>след проведени </a:t>
            </a:r>
            <a:r>
              <a:rPr lang="bg-BG" sz="2500" b="1" i="1" dirty="0" smtClean="0">
                <a:latin typeface="Times New Roman" panose="02020603050405020304" pitchFamily="18" charset="0"/>
                <a:cs typeface="Times New Roman" panose="02020603050405020304" pitchFamily="18" charset="0"/>
              </a:rPr>
              <a:t>открити процедури </a:t>
            </a:r>
            <a:r>
              <a:rPr lang="bg-BG" sz="2500" b="1" i="1" dirty="0">
                <a:latin typeface="Times New Roman" panose="02020603050405020304" pitchFamily="18" charset="0"/>
                <a:cs typeface="Times New Roman" panose="02020603050405020304" pitchFamily="18" charset="0"/>
              </a:rPr>
              <a:t>за възлагане на обществени поръчки</a:t>
            </a:r>
            <a:r>
              <a:rPr lang="bg-BG" sz="2500" b="1" i="1" dirty="0" smtClean="0">
                <a:latin typeface="Times New Roman" panose="02020603050405020304" pitchFamily="18" charset="0"/>
                <a:cs typeface="Times New Roman" panose="02020603050405020304" pitchFamily="18" charset="0"/>
              </a:rPr>
              <a:t>.</a:t>
            </a:r>
          </a:p>
          <a:p>
            <a:pPr algn="just">
              <a:buFont typeface="Wingdings" panose="05000000000000000000" pitchFamily="2" charset="2"/>
              <a:buChar char="v"/>
            </a:pPr>
            <a:endParaRPr lang="bg-BG" sz="2000" b="1" i="1"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v"/>
            </a:pPr>
            <a:endParaRPr lang="bg-BG" sz="2000" b="1" i="1" dirty="0">
              <a:latin typeface="Times New Roman" panose="02020603050405020304" pitchFamily="18" charset="0"/>
              <a:cs typeface="Times New Roman" panose="02020603050405020304" pitchFamily="18" charset="0"/>
            </a:endParaRPr>
          </a:p>
          <a:p>
            <a:endParaRPr lang="bg-BG" dirty="0"/>
          </a:p>
        </p:txBody>
      </p:sp>
      <p:pic>
        <p:nvPicPr>
          <p:cNvPr id="5" name="Picture 4"/>
          <p:cNvPicPr>
            <a:picLocks noChangeAspect="1"/>
          </p:cNvPicPr>
          <p:nvPr/>
        </p:nvPicPr>
        <p:blipFill>
          <a:blip r:embed="rId2"/>
          <a:stretch>
            <a:fillRect/>
          </a:stretch>
        </p:blipFill>
        <p:spPr>
          <a:xfrm>
            <a:off x="898359" y="339140"/>
            <a:ext cx="3069430" cy="1974934"/>
          </a:xfrm>
          <a:prstGeom prst="rect">
            <a:avLst/>
          </a:prstGeom>
        </p:spPr>
      </p:pic>
      <p:pic>
        <p:nvPicPr>
          <p:cNvPr id="6" name="Picture 5"/>
          <p:cNvPicPr>
            <a:picLocks noChangeAspect="1"/>
          </p:cNvPicPr>
          <p:nvPr/>
        </p:nvPicPr>
        <p:blipFill>
          <a:blip r:embed="rId3"/>
          <a:stretch>
            <a:fillRect/>
          </a:stretch>
        </p:blipFill>
        <p:spPr>
          <a:xfrm>
            <a:off x="9079833" y="0"/>
            <a:ext cx="3112168" cy="2719137"/>
          </a:xfrm>
          <a:prstGeom prst="rect">
            <a:avLst/>
          </a:prstGeom>
        </p:spPr>
      </p:pic>
      <p:pic>
        <p:nvPicPr>
          <p:cNvPr id="7" name="Picture 6"/>
          <p:cNvPicPr>
            <a:picLocks noChangeAspect="1"/>
          </p:cNvPicPr>
          <p:nvPr/>
        </p:nvPicPr>
        <p:blipFill>
          <a:blip r:embed="rId4"/>
          <a:stretch>
            <a:fillRect/>
          </a:stretch>
        </p:blipFill>
        <p:spPr>
          <a:xfrm>
            <a:off x="4473743" y="503571"/>
            <a:ext cx="3619500" cy="1309186"/>
          </a:xfrm>
          <a:prstGeom prst="rect">
            <a:avLst/>
          </a:prstGeom>
        </p:spPr>
      </p:pic>
    </p:spTree>
    <p:extLst>
      <p:ext uri="{BB962C8B-B14F-4D97-AF65-F5344CB8AC3E}">
        <p14:creationId xmlns:p14="http://schemas.microsoft.com/office/powerpoint/2010/main" val="213516844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36357"/>
            <a:ext cx="8596668" cy="2606842"/>
          </a:xfrm>
        </p:spPr>
        <p:txBody>
          <a:bodyPr/>
          <a:lstStyle/>
          <a:p>
            <a:r>
              <a:rPr lang="bg-BG" dirty="0" smtClean="0"/>
              <a:t/>
            </a:r>
            <a:br>
              <a:rPr lang="bg-BG" dirty="0" smtClean="0"/>
            </a:br>
            <a:r>
              <a:rPr lang="bg-BG" dirty="0"/>
              <a:t/>
            </a:r>
            <a:br>
              <a:rPr lang="bg-BG" dirty="0"/>
            </a:br>
            <a:r>
              <a:rPr lang="bg-BG" dirty="0" smtClean="0"/>
              <a:t>БЛАГОДАРЯ ВИ ЗА ВНИМАНИЕТО!</a:t>
            </a:r>
            <a:endParaRPr lang="bg-BG" dirty="0"/>
          </a:p>
        </p:txBody>
      </p:sp>
      <p:sp>
        <p:nvSpPr>
          <p:cNvPr id="3" name="Content Placeholder 2"/>
          <p:cNvSpPr>
            <a:spLocks noGrp="1"/>
          </p:cNvSpPr>
          <p:nvPr>
            <p:ph idx="1"/>
          </p:nvPr>
        </p:nvSpPr>
        <p:spPr>
          <a:xfrm>
            <a:off x="677334" y="1525201"/>
            <a:ext cx="9285816" cy="2733978"/>
          </a:xfrm>
        </p:spPr>
        <p:txBody>
          <a:bodyPr>
            <a:normAutofit fontScale="47500" lnSpcReduction="20000"/>
          </a:bodyPr>
          <a:lstStyle/>
          <a:p>
            <a:endParaRPr lang="bg-BG" dirty="0" smtClean="0"/>
          </a:p>
          <a:p>
            <a:endParaRPr lang="bg-BG" dirty="0"/>
          </a:p>
          <a:p>
            <a:endParaRPr lang="bg-BG" dirty="0" smtClean="0"/>
          </a:p>
          <a:p>
            <a:endParaRPr lang="bg-BG" dirty="0"/>
          </a:p>
          <a:p>
            <a:endParaRPr lang="bg-BG" dirty="0" smtClean="0"/>
          </a:p>
          <a:p>
            <a:endParaRPr lang="bg-BG" dirty="0"/>
          </a:p>
          <a:p>
            <a:endParaRPr lang="bg-BG" dirty="0" smtClean="0"/>
          </a:p>
          <a:p>
            <a:pPr marL="0" indent="0">
              <a:buNone/>
            </a:pPr>
            <a:r>
              <a:rPr lang="bg-BG" sz="2500" dirty="0" smtClean="0">
                <a:solidFill>
                  <a:schemeClr val="accent1"/>
                </a:solidFill>
                <a:effectLst>
                  <a:outerShdw blurRad="38100" dist="38100" dir="2700000" algn="tl">
                    <a:srgbClr val="000000">
                      <a:alpha val="43137"/>
                    </a:srgbClr>
                  </a:outerShdw>
                </a:effectLst>
              </a:rPr>
              <a:t>ЛЮБОМИРА АРШИНКОВА И МАРИН БАЙЧЕВ</a:t>
            </a:r>
            <a:endParaRPr lang="en-US" sz="2500" dirty="0" smtClean="0">
              <a:solidFill>
                <a:schemeClr val="accent1"/>
              </a:solidFill>
              <a:effectLst>
                <a:outerShdw blurRad="38100" dist="38100" dir="2700000" algn="tl">
                  <a:srgbClr val="000000">
                    <a:alpha val="43137"/>
                  </a:srgbClr>
                </a:outerShdw>
              </a:effectLst>
            </a:endParaRPr>
          </a:p>
          <a:p>
            <a:pPr marL="0" indent="0">
              <a:buNone/>
            </a:pPr>
            <a:r>
              <a:rPr lang="bg-BG" sz="2500" dirty="0">
                <a:solidFill>
                  <a:schemeClr val="accent1"/>
                </a:solidFill>
              </a:rPr>
              <a:t>МИНИСТЕРСТВО НА ТРУДА И СОЦИАЛНАТА ПОЛИТИКА</a:t>
            </a:r>
          </a:p>
          <a:p>
            <a:pPr marL="0" indent="0">
              <a:buNone/>
            </a:pPr>
            <a:r>
              <a:rPr lang="bg-BG" sz="2500" dirty="0" smtClean="0"/>
              <a:t>ДИРЕКЦИЯ „ПОЛИТИКА ЗА ХОРАТА С УВРЕЖДАНИЯ, РАВНИ ВЪЗМОЖНОСТИ И СОЦИАЛНИ ПОМОЩИ“</a:t>
            </a:r>
          </a:p>
          <a:p>
            <a:pPr marL="0" indent="0">
              <a:buNone/>
            </a:pPr>
            <a:r>
              <a:rPr lang="de-DE" sz="2400" i="1" dirty="0" smtClean="0">
                <a:effectLst>
                  <a:outerShdw blurRad="38100" dist="38100" dir="2700000" algn="tl">
                    <a:srgbClr val="000000">
                      <a:alpha val="43137"/>
                    </a:srgbClr>
                  </a:outerShdw>
                </a:effectLst>
              </a:rPr>
              <a:t>https://mlsp.government.bg/khora-s-uvrezhdaniya</a:t>
            </a:r>
            <a:endParaRPr lang="bg-BG" sz="2400" i="1" dirty="0">
              <a:effectLst>
                <a:outerShdw blurRad="38100" dist="38100" dir="2700000" algn="tl">
                  <a:srgbClr val="000000">
                    <a:alpha val="43137"/>
                  </a:srgbClr>
                </a:outerShdw>
              </a:effectLst>
            </a:endParaRPr>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5574632" y="4403557"/>
            <a:ext cx="2449906" cy="1515979"/>
          </a:xfrm>
          <a:prstGeom prst="rect">
            <a:avLst/>
          </a:prstGeom>
          <a:noFill/>
        </p:spPr>
      </p:pic>
    </p:spTree>
    <p:extLst>
      <p:ext uri="{BB962C8B-B14F-4D97-AF65-F5344CB8AC3E}">
        <p14:creationId xmlns:p14="http://schemas.microsoft.com/office/powerpoint/2010/main" val="20385036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027288" y="3562066"/>
            <a:ext cx="9085703" cy="1583140"/>
          </a:xfrm>
        </p:spPr>
        <p:txBody>
          <a:bodyPr>
            <a:normAutofit fontScale="90000"/>
          </a:bodyPr>
          <a:lstStyle/>
          <a:p>
            <a:pPr algn="ctr"/>
            <a:r>
              <a:rPr lang="bg-BG" b="1" dirty="0" smtClean="0"/>
              <a:t/>
            </a:r>
            <a:br>
              <a:rPr lang="bg-BG" b="1" dirty="0" smtClean="0"/>
            </a:br>
            <a:r>
              <a:rPr lang="bg-BG" b="1" dirty="0"/>
              <a:t/>
            </a:r>
            <a:br>
              <a:rPr lang="bg-BG" b="1" dirty="0"/>
            </a:br>
            <a:r>
              <a:rPr lang="bg-BG" b="1" dirty="0" smtClean="0"/>
              <a:t/>
            </a:r>
            <a:br>
              <a:rPr lang="bg-BG" b="1" dirty="0" smtClean="0"/>
            </a:br>
            <a:r>
              <a:rPr lang="bg-BG" b="1" dirty="0"/>
              <a:t/>
            </a:r>
            <a:br>
              <a:rPr lang="bg-BG" b="1" dirty="0"/>
            </a:br>
            <a:r>
              <a:rPr lang="bg-BG" b="1" dirty="0" smtClean="0"/>
              <a:t/>
            </a:r>
            <a:br>
              <a:rPr lang="bg-BG" b="1" dirty="0" smtClean="0"/>
            </a:br>
            <a:r>
              <a:rPr lang="bg-BG" sz="2600" b="1" dirty="0" smtClean="0">
                <a:solidFill>
                  <a:schemeClr val="tx1"/>
                </a:solidFill>
                <a:latin typeface="Times New Roman" panose="02020603050405020304" pitchFamily="18" charset="0"/>
                <a:cs typeface="Times New Roman" panose="02020603050405020304" pitchFamily="18" charset="0"/>
              </a:rPr>
              <a:t>ИНВЕСТИЦИЯ</a:t>
            </a:r>
            <a:r>
              <a:rPr lang="bg-BG" dirty="0" smtClean="0"/>
              <a:t> </a:t>
            </a:r>
            <a:r>
              <a:rPr lang="bg-BG" sz="2600" b="1" dirty="0" smtClean="0">
                <a:solidFill>
                  <a:schemeClr val="tx1"/>
                </a:solidFill>
                <a:latin typeface="Times New Roman" panose="02020603050405020304" pitchFamily="18" charset="0"/>
                <a:cs typeface="Times New Roman" panose="02020603050405020304" pitchFamily="18" charset="0"/>
              </a:rPr>
              <a:t>„ПРЕДОСТАВЯНЕ НА ПОМОЩНИ СРЕДСТВА ЗА ЛИЦА С ТРАЙНИ УВРЕЖДАНИЯ“ ПО НАЦИОНАЛНИЯ ПЛАН ЗА ВЪЗСТАНОВЯВАНЕ И УСТОЙЧИВОСТ НА РЕПУБЛИКА БЪЛГАРИЯ</a:t>
            </a:r>
            <a:br>
              <a:rPr lang="bg-BG" sz="2600" b="1" dirty="0" smtClean="0">
                <a:solidFill>
                  <a:schemeClr val="tx1"/>
                </a:solidFill>
                <a:latin typeface="Times New Roman" panose="02020603050405020304" pitchFamily="18" charset="0"/>
                <a:cs typeface="Times New Roman" panose="02020603050405020304" pitchFamily="18" charset="0"/>
              </a:rPr>
            </a:br>
            <a:r>
              <a:rPr lang="bg-BG" sz="2600" b="1" dirty="0" smtClean="0">
                <a:solidFill>
                  <a:schemeClr val="tx1"/>
                </a:solidFill>
                <a:latin typeface="Times New Roman" panose="02020603050405020304" pitchFamily="18" charset="0"/>
                <a:cs typeface="Times New Roman" panose="02020603050405020304" pitchFamily="18" charset="0"/>
              </a:rPr>
              <a:t/>
            </a:r>
            <a:br>
              <a:rPr lang="bg-BG" sz="2600" b="1" dirty="0" smtClean="0">
                <a:solidFill>
                  <a:schemeClr val="tx1"/>
                </a:solidFill>
                <a:latin typeface="Times New Roman" panose="02020603050405020304" pitchFamily="18" charset="0"/>
                <a:cs typeface="Times New Roman" panose="02020603050405020304" pitchFamily="18" charset="0"/>
              </a:rPr>
            </a:br>
            <a:r>
              <a:rPr lang="bg-BG" b="1" dirty="0"/>
              <a:t>/</a:t>
            </a:r>
            <a:r>
              <a:rPr lang="bg-BG" b="1" dirty="0" smtClean="0"/>
              <a:t>планиран </a:t>
            </a:r>
            <a:r>
              <a:rPr lang="bg-BG" b="1" dirty="0"/>
              <a:t>период на </a:t>
            </a:r>
            <a:r>
              <a:rPr lang="bg-BG" b="1" dirty="0" smtClean="0"/>
              <a:t>изпълнение: </a:t>
            </a:r>
            <a:r>
              <a:rPr lang="bg-BG" b="1" dirty="0"/>
              <a:t>2022 – 2024 г</a:t>
            </a:r>
            <a:r>
              <a:rPr lang="bg-BG" b="1" dirty="0" smtClean="0"/>
              <a:t>./</a:t>
            </a:r>
            <a:r>
              <a:rPr lang="bg-BG" sz="2600" b="1" dirty="0">
                <a:solidFill>
                  <a:schemeClr val="tx1"/>
                </a:solidFill>
                <a:latin typeface="Times New Roman" panose="02020603050405020304" pitchFamily="18" charset="0"/>
                <a:cs typeface="Times New Roman" panose="02020603050405020304" pitchFamily="18" charset="0"/>
              </a:rPr>
              <a:t/>
            </a:r>
            <a:br>
              <a:rPr lang="bg-BG" sz="2600" b="1" dirty="0">
                <a:solidFill>
                  <a:schemeClr val="tx1"/>
                </a:solidFill>
                <a:latin typeface="Times New Roman" panose="02020603050405020304" pitchFamily="18" charset="0"/>
                <a:cs typeface="Times New Roman" panose="02020603050405020304" pitchFamily="18" charset="0"/>
              </a:rPr>
            </a:br>
            <a:endParaRPr lang="bg-BG" sz="2600" b="1" dirty="0">
              <a:solidFill>
                <a:schemeClr val="tx1"/>
              </a:solidFill>
              <a:latin typeface="Times New Roman" panose="02020603050405020304" pitchFamily="18" charset="0"/>
              <a:cs typeface="Times New Roman" panose="02020603050405020304" pitchFamily="18" charset="0"/>
            </a:endParaRPr>
          </a:p>
        </p:txBody>
      </p:sp>
      <p:sp>
        <p:nvSpPr>
          <p:cNvPr id="7" name="Content Placeholder 6"/>
          <p:cNvSpPr>
            <a:spLocks noGrp="1"/>
          </p:cNvSpPr>
          <p:nvPr>
            <p:ph idx="1"/>
          </p:nvPr>
        </p:nvSpPr>
        <p:spPr>
          <a:xfrm flipV="1">
            <a:off x="9021170" y="6858000"/>
            <a:ext cx="1555549" cy="45719"/>
          </a:xfrm>
        </p:spPr>
        <p:txBody>
          <a:bodyPr>
            <a:normAutofit fontScale="25000" lnSpcReduction="20000"/>
          </a:bodyPr>
          <a:lstStyle/>
          <a:p>
            <a:endParaRPr lang="bg-BG" dirty="0"/>
          </a:p>
        </p:txBody>
      </p:sp>
      <p:sp>
        <p:nvSpPr>
          <p:cNvPr id="8" name="Text Placeholder 7"/>
          <p:cNvSpPr>
            <a:spLocks noGrp="1"/>
          </p:cNvSpPr>
          <p:nvPr>
            <p:ph type="body" sz="half" idx="2"/>
          </p:nvPr>
        </p:nvSpPr>
        <p:spPr>
          <a:xfrm>
            <a:off x="609600" y="5145205"/>
            <a:ext cx="4820653" cy="723781"/>
          </a:xfrm>
        </p:spPr>
        <p:txBody>
          <a:bodyPr>
            <a:normAutofit lnSpcReduction="10000"/>
          </a:bodyPr>
          <a:lstStyle/>
          <a:p>
            <a:pPr algn="ctr"/>
            <a:r>
              <a:rPr lang="bg-BG" sz="2300" b="1" dirty="0" smtClean="0">
                <a:solidFill>
                  <a:schemeClr val="tx1"/>
                </a:solidFill>
                <a:latin typeface="Times New Roman" panose="02020603050405020304" pitchFamily="18" charset="0"/>
                <a:ea typeface="+mj-ea"/>
                <a:cs typeface="Times New Roman" panose="02020603050405020304" pitchFamily="18" charset="0"/>
              </a:rPr>
              <a:t>МИНИСТЕРСТВО </a:t>
            </a:r>
            <a:r>
              <a:rPr lang="bg-BG" sz="2300" b="1" dirty="0">
                <a:solidFill>
                  <a:schemeClr val="tx1"/>
                </a:solidFill>
                <a:latin typeface="Times New Roman" panose="02020603050405020304" pitchFamily="18" charset="0"/>
                <a:ea typeface="+mj-ea"/>
                <a:cs typeface="Times New Roman" panose="02020603050405020304" pitchFamily="18" charset="0"/>
              </a:rPr>
              <a:t>НА ТРУДА И СОЦИАЛНАТА ПОЛИТИКА</a:t>
            </a: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15865" y="-1"/>
            <a:ext cx="3876135" cy="2155517"/>
          </a:xfrm>
          <a:prstGeom prst="rect">
            <a:avLst/>
          </a:prstGeom>
        </p:spPr>
      </p:pic>
      <p:pic>
        <p:nvPicPr>
          <p:cNvPr id="11" name="Picture 10"/>
          <p:cNvPicPr/>
          <p:nvPr/>
        </p:nvPicPr>
        <p:blipFill>
          <a:blip r:embed="rId3">
            <a:extLst>
              <a:ext uri="{28A0092B-C50C-407E-A947-70E740481C1C}">
                <a14:useLocalDpi xmlns:a14="http://schemas.microsoft.com/office/drawing/2010/main" val="0"/>
              </a:ext>
            </a:extLst>
          </a:blip>
          <a:srcRect/>
          <a:stretch>
            <a:fillRect/>
          </a:stretch>
        </p:blipFill>
        <p:spPr bwMode="auto">
          <a:xfrm>
            <a:off x="0" y="13896"/>
            <a:ext cx="2577152" cy="1702609"/>
          </a:xfrm>
          <a:prstGeom prst="rect">
            <a:avLst/>
          </a:prstGeom>
          <a:noFill/>
        </p:spPr>
      </p:pic>
      <p:pic>
        <p:nvPicPr>
          <p:cNvPr id="3" name="Picture 2"/>
          <p:cNvPicPr>
            <a:picLocks noChangeAspect="1"/>
          </p:cNvPicPr>
          <p:nvPr/>
        </p:nvPicPr>
        <p:blipFill>
          <a:blip r:embed="rId4"/>
          <a:stretch>
            <a:fillRect/>
          </a:stretch>
        </p:blipFill>
        <p:spPr>
          <a:xfrm>
            <a:off x="3238003" y="281039"/>
            <a:ext cx="2747607" cy="1716504"/>
          </a:xfrm>
          <a:prstGeom prst="rect">
            <a:avLst/>
          </a:prstGeom>
        </p:spPr>
      </p:pic>
      <p:sp>
        <p:nvSpPr>
          <p:cNvPr id="5" name="Right Arrow 4"/>
          <p:cNvSpPr/>
          <p:nvPr/>
        </p:nvSpPr>
        <p:spPr>
          <a:xfrm>
            <a:off x="6837528" y="1077758"/>
            <a:ext cx="928048" cy="7059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13" name="Down Arrow 12"/>
          <p:cNvSpPr/>
          <p:nvPr/>
        </p:nvSpPr>
        <p:spPr>
          <a:xfrm>
            <a:off x="6741994" y="163774"/>
            <a:ext cx="668740" cy="91398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Tree>
    <p:extLst>
      <p:ext uri="{BB962C8B-B14F-4D97-AF65-F5344CB8AC3E}">
        <p14:creationId xmlns:p14="http://schemas.microsoft.com/office/powerpoint/2010/main" val="4127804678"/>
      </p:ext>
    </p:extLst>
  </p:cSld>
  <p:clrMapOvr>
    <a:masterClrMapping/>
  </p:clrMapOvr>
  <mc:AlternateContent xmlns:mc="http://schemas.openxmlformats.org/markup-compatibility/2006" xmlns:p14="http://schemas.microsoft.com/office/powerpoint/2010/main">
    <mc:Choice Requires="p14">
      <p:transition spd="slow" p14:dur="1200">
        <p:zoom dir="in"/>
      </p:transition>
    </mc:Choice>
    <mc:Fallback xmlns="">
      <p:transition spd="slow">
        <p:zoom dir="in"/>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176463"/>
            <a:ext cx="9709930" cy="1411705"/>
          </a:xfrm>
        </p:spPr>
        <p:txBody>
          <a:bodyPr>
            <a:noAutofit/>
          </a:bodyPr>
          <a:lstStyle/>
          <a:p>
            <a:pPr>
              <a:buFont typeface="Wingdings" panose="05000000000000000000" pitchFamily="2" charset="2"/>
              <a:buChar char="v"/>
            </a:pPr>
            <a:r>
              <a:rPr lang="bg-BG" sz="2600" b="1" dirty="0" smtClean="0">
                <a:solidFill>
                  <a:schemeClr val="tx1"/>
                </a:solidFill>
                <a:latin typeface="Times New Roman" panose="02020603050405020304" pitchFamily="18" charset="0"/>
                <a:cs typeface="Times New Roman" panose="02020603050405020304" pitchFamily="18" charset="0"/>
              </a:rPr>
              <a:t> ОБЩАТА ЦЕЛ: </a:t>
            </a:r>
            <a:r>
              <a:rPr lang="bg-BG" sz="2200" b="1" dirty="0" smtClean="0">
                <a:solidFill>
                  <a:schemeClr val="tx1"/>
                </a:solidFill>
                <a:latin typeface="Times New Roman" panose="02020603050405020304" pitchFamily="18" charset="0"/>
                <a:cs typeface="Times New Roman" panose="02020603050405020304" pitchFamily="18" charset="0"/>
              </a:rPr>
              <a:t>Насърчаване </a:t>
            </a:r>
            <a:r>
              <a:rPr lang="bg-BG" sz="2200" b="1" dirty="0">
                <a:solidFill>
                  <a:schemeClr val="tx1"/>
                </a:solidFill>
                <a:latin typeface="Times New Roman" panose="02020603050405020304" pitchFamily="18" charset="0"/>
                <a:cs typeface="Times New Roman" panose="02020603050405020304" pitchFamily="18" charset="0"/>
              </a:rPr>
              <a:t>на дейностите по осигуряване на лична мобилност и достъпност за хора с трайни увреждания за тяхното социално приобщаване, като се отчитат и специфичните им потребности. </a:t>
            </a:r>
            <a:r>
              <a:rPr lang="bg-BG" sz="2200" dirty="0">
                <a:solidFill>
                  <a:schemeClr val="tx1"/>
                </a:solidFill>
                <a:latin typeface="Times New Roman" panose="02020603050405020304" pitchFamily="18" charset="0"/>
                <a:cs typeface="Times New Roman" panose="02020603050405020304" pitchFamily="18" charset="0"/>
              </a:rPr>
              <a:t/>
            </a:r>
            <a:br>
              <a:rPr lang="bg-BG" sz="2200" dirty="0">
                <a:solidFill>
                  <a:schemeClr val="tx1"/>
                </a:solidFill>
                <a:latin typeface="Times New Roman" panose="02020603050405020304" pitchFamily="18" charset="0"/>
                <a:cs typeface="Times New Roman" panose="02020603050405020304" pitchFamily="18" charset="0"/>
              </a:rPr>
            </a:br>
            <a:r>
              <a:rPr lang="bg-BG" dirty="0"/>
              <a:t/>
            </a:r>
            <a:br>
              <a:rPr lang="bg-BG" dirty="0"/>
            </a:br>
            <a:r>
              <a:rPr lang="bg-BG" sz="2000" b="1" dirty="0" smtClean="0">
                <a:solidFill>
                  <a:schemeClr val="tx1"/>
                </a:solidFill>
                <a:latin typeface="Times New Roman" panose="02020603050405020304" pitchFamily="18" charset="0"/>
                <a:cs typeface="Times New Roman" panose="02020603050405020304" pitchFamily="18" charset="0"/>
              </a:rPr>
              <a:t>ОСНОВНИ ИНВЕСТИЦИОННИ ДЕЙНОСТИ: </a:t>
            </a:r>
            <a:r>
              <a:rPr lang="bg-BG" sz="2000" dirty="0" smtClean="0">
                <a:solidFill>
                  <a:schemeClr val="tx1"/>
                </a:solidFill>
                <a:latin typeface="Times New Roman" panose="02020603050405020304" pitchFamily="18" charset="0"/>
                <a:cs typeface="Times New Roman" panose="02020603050405020304" pitchFamily="18" charset="0"/>
              </a:rPr>
              <a:t>:</a:t>
            </a:r>
            <a:br>
              <a:rPr lang="bg-BG" sz="2000" dirty="0" smtClean="0">
                <a:solidFill>
                  <a:schemeClr val="tx1"/>
                </a:solidFill>
                <a:latin typeface="Times New Roman" panose="02020603050405020304" pitchFamily="18" charset="0"/>
                <a:cs typeface="Times New Roman" panose="02020603050405020304" pitchFamily="18" charset="0"/>
              </a:rPr>
            </a:br>
            <a:r>
              <a:rPr lang="bg-BG" sz="2000" i="1" u="sng" dirty="0" smtClean="0">
                <a:solidFill>
                  <a:schemeClr val="tx1"/>
                </a:solidFill>
                <a:latin typeface="Times New Roman" panose="02020603050405020304" pitchFamily="18" charset="0"/>
                <a:cs typeface="Times New Roman" panose="02020603050405020304" pitchFamily="18" charset="0"/>
              </a:rPr>
              <a:t>Дейност № </a:t>
            </a:r>
            <a:r>
              <a:rPr lang="bg-BG" sz="2000" i="1" u="sng" dirty="0">
                <a:solidFill>
                  <a:schemeClr val="tx1"/>
                </a:solidFill>
                <a:latin typeface="Times New Roman" panose="02020603050405020304" pitchFamily="18" charset="0"/>
                <a:cs typeface="Times New Roman" panose="02020603050405020304" pitchFamily="18" charset="0"/>
              </a:rPr>
              <a:t>1. </a:t>
            </a:r>
            <a:r>
              <a:rPr lang="bg-BG" sz="2000" dirty="0">
                <a:solidFill>
                  <a:schemeClr val="tx1"/>
                </a:solidFill>
                <a:latin typeface="Times New Roman" panose="02020603050405020304" pitchFamily="18" charset="0"/>
                <a:cs typeface="Times New Roman" panose="02020603050405020304" pitchFamily="18" charset="0"/>
              </a:rPr>
              <a:t>Предоставяне и финансиране на висококачествени и високотехнологични  помощни </a:t>
            </a:r>
            <a:r>
              <a:rPr lang="bg-BG" sz="2000" dirty="0" smtClean="0">
                <a:solidFill>
                  <a:schemeClr val="tx1"/>
                </a:solidFill>
                <a:latin typeface="Times New Roman" panose="02020603050405020304" pitchFamily="18" charset="0"/>
                <a:cs typeface="Times New Roman" panose="02020603050405020304" pitchFamily="18" charset="0"/>
              </a:rPr>
              <a:t>средства </a:t>
            </a:r>
            <a:r>
              <a:rPr lang="bg-BG" sz="2000" dirty="0">
                <a:solidFill>
                  <a:schemeClr val="tx1"/>
                </a:solidFill>
                <a:latin typeface="Times New Roman" panose="02020603050405020304" pitchFamily="18" charset="0"/>
                <a:cs typeface="Times New Roman" panose="02020603050405020304" pitchFamily="18" charset="0"/>
              </a:rPr>
              <a:t>за хора с трайни </a:t>
            </a:r>
            <a:r>
              <a:rPr lang="bg-BG" sz="2000" dirty="0" smtClean="0">
                <a:solidFill>
                  <a:schemeClr val="tx1"/>
                </a:solidFill>
                <a:latin typeface="Times New Roman" panose="02020603050405020304" pitchFamily="18" charset="0"/>
                <a:cs typeface="Times New Roman" panose="02020603050405020304" pitchFamily="18" charset="0"/>
              </a:rPr>
              <a:t>увреждания </a:t>
            </a:r>
            <a:r>
              <a:rPr lang="bg-BG" sz="2000" dirty="0">
                <a:solidFill>
                  <a:schemeClr val="tx1"/>
                </a:solidFill>
                <a:latin typeface="Times New Roman" panose="02020603050405020304" pitchFamily="18" charset="0"/>
                <a:cs typeface="Times New Roman" panose="02020603050405020304" pitchFamily="18" charset="0"/>
              </a:rPr>
              <a:t>за компенсация на сетивен дефицит</a:t>
            </a:r>
            <a:r>
              <a:rPr lang="bg-BG" sz="2000" dirty="0" smtClean="0">
                <a:solidFill>
                  <a:schemeClr val="tx1"/>
                </a:solidFill>
                <a:latin typeface="Times New Roman" panose="02020603050405020304" pitchFamily="18" charset="0"/>
                <a:cs typeface="Times New Roman" panose="02020603050405020304" pitchFamily="18" charset="0"/>
              </a:rPr>
              <a:t> (</a:t>
            </a:r>
            <a:r>
              <a:rPr lang="bg-BG" sz="2000" i="1" dirty="0" smtClean="0">
                <a:solidFill>
                  <a:schemeClr val="tx1"/>
                </a:solidFill>
                <a:latin typeface="Times New Roman" panose="02020603050405020304" pitchFamily="18" charset="0"/>
                <a:cs typeface="Times New Roman" panose="02020603050405020304" pitchFamily="18" charset="0"/>
              </a:rPr>
              <a:t>компютърна </a:t>
            </a:r>
            <a:r>
              <a:rPr lang="bg-BG" sz="2000" i="1" dirty="0">
                <a:solidFill>
                  <a:schemeClr val="tx1"/>
                </a:solidFill>
                <a:latin typeface="Times New Roman" panose="02020603050405020304" pitchFamily="18" charset="0"/>
                <a:cs typeface="Times New Roman" panose="02020603050405020304" pitchFamily="18" charset="0"/>
              </a:rPr>
              <a:t>конфигурация и/или преносим компютър с лицензиран софтуер; специализирани софтуерни програми; електронни технически </a:t>
            </a:r>
            <a:r>
              <a:rPr lang="bg-BG" sz="2000" i="1" dirty="0" smtClean="0">
                <a:solidFill>
                  <a:schemeClr val="tx1"/>
                </a:solidFill>
                <a:latin typeface="Times New Roman" panose="02020603050405020304" pitchFamily="18" charset="0"/>
                <a:cs typeface="Times New Roman" panose="02020603050405020304" pitchFamily="18" charset="0"/>
              </a:rPr>
              <a:t>средства, и други</a:t>
            </a:r>
            <a:r>
              <a:rPr lang="bg-BG" sz="2000" dirty="0" smtClean="0">
                <a:solidFill>
                  <a:schemeClr val="tx1"/>
                </a:solidFill>
                <a:latin typeface="Times New Roman" panose="02020603050405020304" pitchFamily="18" charset="0"/>
                <a:cs typeface="Times New Roman" panose="02020603050405020304" pitchFamily="18" charset="0"/>
              </a:rPr>
              <a:t>).</a:t>
            </a:r>
            <a:r>
              <a:rPr lang="bg-BG" sz="2000" dirty="0">
                <a:solidFill>
                  <a:schemeClr val="tx1"/>
                </a:solidFill>
                <a:latin typeface="Times New Roman" panose="02020603050405020304" pitchFamily="18" charset="0"/>
                <a:cs typeface="Times New Roman" panose="02020603050405020304" pitchFamily="18" charset="0"/>
              </a:rPr>
              <a:t/>
            </a:r>
            <a:br>
              <a:rPr lang="bg-BG" sz="2000" dirty="0">
                <a:solidFill>
                  <a:schemeClr val="tx1"/>
                </a:solidFill>
                <a:latin typeface="Times New Roman" panose="02020603050405020304" pitchFamily="18" charset="0"/>
                <a:cs typeface="Times New Roman" panose="02020603050405020304" pitchFamily="18" charset="0"/>
              </a:rPr>
            </a:br>
            <a:r>
              <a:rPr lang="bg-BG" sz="2000" dirty="0" smtClean="0">
                <a:solidFill>
                  <a:schemeClr val="tx1"/>
                </a:solidFill>
                <a:latin typeface="Times New Roman" panose="02020603050405020304" pitchFamily="18" charset="0"/>
                <a:cs typeface="Times New Roman" panose="02020603050405020304" pitchFamily="18" charset="0"/>
              </a:rPr>
              <a:t/>
            </a:r>
            <a:br>
              <a:rPr lang="bg-BG" sz="2000" dirty="0" smtClean="0">
                <a:solidFill>
                  <a:schemeClr val="tx1"/>
                </a:solidFill>
                <a:latin typeface="Times New Roman" panose="02020603050405020304" pitchFamily="18" charset="0"/>
                <a:cs typeface="Times New Roman" panose="02020603050405020304" pitchFamily="18" charset="0"/>
              </a:rPr>
            </a:br>
            <a:r>
              <a:rPr lang="bg-BG" sz="2000" i="1" u="sng" dirty="0" smtClean="0">
                <a:solidFill>
                  <a:schemeClr val="tx1"/>
                </a:solidFill>
                <a:latin typeface="Times New Roman" panose="02020603050405020304" pitchFamily="18" charset="0"/>
                <a:cs typeface="Times New Roman" panose="02020603050405020304" pitchFamily="18" charset="0"/>
              </a:rPr>
              <a:t>Дейност </a:t>
            </a:r>
            <a:r>
              <a:rPr lang="bg-BG" sz="2000" i="1" u="sng" dirty="0">
                <a:solidFill>
                  <a:schemeClr val="tx1"/>
                </a:solidFill>
                <a:latin typeface="Times New Roman" panose="02020603050405020304" pitchFamily="18" charset="0"/>
                <a:cs typeface="Times New Roman" panose="02020603050405020304" pitchFamily="18" charset="0"/>
              </a:rPr>
              <a:t>№ 2. </a:t>
            </a:r>
            <a:r>
              <a:rPr lang="bg-BG" sz="2000" dirty="0">
                <a:solidFill>
                  <a:schemeClr val="tx1"/>
                </a:solidFill>
                <a:latin typeface="Times New Roman" panose="02020603050405020304" pitchFamily="18" charset="0"/>
                <a:cs typeface="Times New Roman" panose="02020603050405020304" pitchFamily="18" charset="0"/>
              </a:rPr>
              <a:t>Предоставяне и финансиране на помощни средства за хора с трайни увреждания за създаване на достъпна </a:t>
            </a:r>
            <a:r>
              <a:rPr lang="bg-BG" sz="2000" dirty="0" smtClean="0">
                <a:solidFill>
                  <a:schemeClr val="tx1"/>
                </a:solidFill>
                <a:latin typeface="Times New Roman" panose="02020603050405020304" pitchFamily="18" charset="0"/>
                <a:cs typeface="Times New Roman" panose="02020603050405020304" pitchFamily="18" charset="0"/>
              </a:rPr>
              <a:t>среда</a:t>
            </a:r>
            <a:r>
              <a:rPr lang="bg-BG" sz="2000" i="1" dirty="0">
                <a:solidFill>
                  <a:schemeClr val="tx1"/>
                </a:solidFill>
                <a:latin typeface="Times New Roman" panose="02020603050405020304" pitchFamily="18" charset="0"/>
                <a:cs typeface="Times New Roman" panose="02020603050405020304" pitchFamily="18" charset="0"/>
              </a:rPr>
              <a:t>), </a:t>
            </a:r>
            <a:r>
              <a:rPr lang="bg-BG" sz="2000" dirty="0">
                <a:solidFill>
                  <a:schemeClr val="tx1"/>
                </a:solidFill>
                <a:latin typeface="Times New Roman" panose="02020603050405020304" pitchFamily="18" charset="0"/>
                <a:cs typeface="Times New Roman" panose="02020603050405020304" pitchFamily="18" charset="0"/>
              </a:rPr>
              <a:t>свързана с мобилността и свободното  придвижване</a:t>
            </a:r>
            <a:r>
              <a:rPr lang="bg-BG" sz="2000" dirty="0" smtClean="0">
                <a:solidFill>
                  <a:schemeClr val="tx1"/>
                </a:solidFill>
                <a:latin typeface="Times New Roman" panose="02020603050405020304" pitchFamily="18" charset="0"/>
                <a:cs typeface="Times New Roman" panose="02020603050405020304" pitchFamily="18" charset="0"/>
              </a:rPr>
              <a:t> (</a:t>
            </a:r>
            <a:r>
              <a:rPr lang="bg-BG" sz="2000" i="1" dirty="0" smtClean="0">
                <a:solidFill>
                  <a:schemeClr val="tx1"/>
                </a:solidFill>
                <a:latin typeface="Times New Roman" panose="02020603050405020304" pitchFamily="18" charset="0"/>
                <a:cs typeface="Times New Roman" panose="02020603050405020304" pitchFamily="18" charset="0"/>
              </a:rPr>
              <a:t>приспособления </a:t>
            </a:r>
            <a:r>
              <a:rPr lang="bg-BG" sz="2000" i="1" dirty="0">
                <a:solidFill>
                  <a:schemeClr val="tx1"/>
                </a:solidFill>
                <a:latin typeface="Times New Roman" panose="02020603050405020304" pitchFamily="18" charset="0"/>
                <a:cs typeface="Times New Roman" panose="02020603050405020304" pitchFamily="18" charset="0"/>
              </a:rPr>
              <a:t>и съоръжения за адаптиране на </a:t>
            </a:r>
            <a:r>
              <a:rPr lang="bg-BG" sz="2000" i="1" dirty="0" smtClean="0">
                <a:solidFill>
                  <a:schemeClr val="tx1"/>
                </a:solidFill>
                <a:latin typeface="Times New Roman" panose="02020603050405020304" pitchFamily="18" charset="0"/>
                <a:cs typeface="Times New Roman" panose="02020603050405020304" pitchFamily="18" charset="0"/>
              </a:rPr>
              <a:t>помощни моторни превозни средства, </a:t>
            </a:r>
            <a:r>
              <a:rPr lang="bg-BG" sz="2000" i="1" dirty="0" err="1" smtClean="0">
                <a:solidFill>
                  <a:schemeClr val="tx1"/>
                </a:solidFill>
                <a:latin typeface="Times New Roman" panose="02020603050405020304" pitchFamily="18" charset="0"/>
                <a:cs typeface="Times New Roman" panose="02020603050405020304" pitchFamily="18" charset="0"/>
              </a:rPr>
              <a:t>електростимулатори</a:t>
            </a:r>
            <a:r>
              <a:rPr lang="bg-BG" sz="2000" i="1" dirty="0" smtClean="0">
                <a:solidFill>
                  <a:schemeClr val="tx1"/>
                </a:solidFill>
                <a:latin typeface="Times New Roman" panose="02020603050405020304" pitchFamily="18" charset="0"/>
                <a:cs typeface="Times New Roman" panose="02020603050405020304" pitchFamily="18" charset="0"/>
              </a:rPr>
              <a:t>, многофункционални системи </a:t>
            </a:r>
            <a:r>
              <a:rPr lang="bg-BG" sz="2000" i="1" dirty="0">
                <a:solidFill>
                  <a:schemeClr val="tx1"/>
                </a:solidFill>
                <a:latin typeface="Times New Roman" panose="02020603050405020304" pitchFamily="18" charset="0"/>
                <a:cs typeface="Times New Roman" panose="02020603050405020304" pitchFamily="18" charset="0"/>
              </a:rPr>
              <a:t>и </a:t>
            </a:r>
            <a:r>
              <a:rPr lang="bg-BG" sz="2000" i="1" dirty="0" smtClean="0">
                <a:solidFill>
                  <a:schemeClr val="tx1"/>
                </a:solidFill>
                <a:latin typeface="Times New Roman" panose="02020603050405020304" pitchFamily="18" charset="0"/>
                <a:cs typeface="Times New Roman" panose="02020603050405020304" pitchFamily="18" charset="0"/>
              </a:rPr>
              <a:t>други</a:t>
            </a:r>
            <a:r>
              <a:rPr lang="bg-BG" sz="2000" dirty="0" smtClean="0">
                <a:latin typeface="Times New Roman" panose="02020603050405020304" pitchFamily="18" charset="0"/>
                <a:cs typeface="Times New Roman" panose="02020603050405020304" pitchFamily="18" charset="0"/>
              </a:rPr>
              <a:t>.</a:t>
            </a:r>
            <a:r>
              <a:rPr lang="bg-BG" sz="2000" dirty="0">
                <a:latin typeface="Times New Roman" panose="02020603050405020304" pitchFamily="18" charset="0"/>
                <a:cs typeface="Times New Roman" panose="02020603050405020304" pitchFamily="18" charset="0"/>
              </a:rPr>
              <a:t/>
            </a:r>
            <a:br>
              <a:rPr lang="bg-BG" sz="2000" dirty="0">
                <a:latin typeface="Times New Roman" panose="02020603050405020304" pitchFamily="18" charset="0"/>
                <a:cs typeface="Times New Roman" panose="02020603050405020304" pitchFamily="18" charset="0"/>
              </a:rPr>
            </a:br>
            <a:r>
              <a:rPr lang="bg-BG" sz="2000" dirty="0" smtClean="0">
                <a:latin typeface="Times New Roman" panose="02020603050405020304" pitchFamily="18" charset="0"/>
                <a:cs typeface="Times New Roman" panose="02020603050405020304" pitchFamily="18" charset="0"/>
              </a:rPr>
              <a:t/>
            </a:r>
            <a:br>
              <a:rPr lang="bg-BG" sz="2000" dirty="0" smtClean="0">
                <a:latin typeface="Times New Roman" panose="02020603050405020304" pitchFamily="18" charset="0"/>
                <a:cs typeface="Times New Roman" panose="02020603050405020304" pitchFamily="18" charset="0"/>
              </a:rPr>
            </a:br>
            <a:r>
              <a:rPr lang="bg-BG" sz="2000" i="1" u="sng" dirty="0" smtClean="0">
                <a:solidFill>
                  <a:schemeClr val="tx1"/>
                </a:solidFill>
                <a:latin typeface="Times New Roman" panose="02020603050405020304" pitchFamily="18" charset="0"/>
                <a:cs typeface="Times New Roman" panose="02020603050405020304" pitchFamily="18" charset="0"/>
              </a:rPr>
              <a:t>Дейност </a:t>
            </a:r>
            <a:r>
              <a:rPr lang="bg-BG" sz="2000" i="1" u="sng" dirty="0">
                <a:solidFill>
                  <a:schemeClr val="tx1"/>
                </a:solidFill>
                <a:latin typeface="Times New Roman" panose="02020603050405020304" pitchFamily="18" charset="0"/>
                <a:cs typeface="Times New Roman" panose="02020603050405020304" pitchFamily="18" charset="0"/>
              </a:rPr>
              <a:t>№ </a:t>
            </a:r>
            <a:r>
              <a:rPr lang="bg-BG" sz="2000" i="1" u="sng" dirty="0" smtClean="0">
                <a:solidFill>
                  <a:schemeClr val="tx1"/>
                </a:solidFill>
                <a:latin typeface="Times New Roman" panose="02020603050405020304" pitchFamily="18" charset="0"/>
                <a:cs typeface="Times New Roman" panose="02020603050405020304" pitchFamily="18" charset="0"/>
              </a:rPr>
              <a:t>3.</a:t>
            </a:r>
            <a:r>
              <a:rPr lang="bg-BG" sz="2000" i="1" dirty="0" smtClean="0">
                <a:solidFill>
                  <a:schemeClr val="tx1"/>
                </a:solidFill>
                <a:latin typeface="Times New Roman" panose="02020603050405020304" pitchFamily="18" charset="0"/>
                <a:cs typeface="Times New Roman" panose="02020603050405020304" pitchFamily="18" charset="0"/>
              </a:rPr>
              <a:t> </a:t>
            </a:r>
            <a:r>
              <a:rPr lang="bg-BG" sz="2000" dirty="0" smtClean="0">
                <a:solidFill>
                  <a:schemeClr val="tx1"/>
                </a:solidFill>
                <a:latin typeface="Times New Roman" panose="02020603050405020304" pitchFamily="18" charset="0"/>
                <a:cs typeface="Times New Roman" panose="02020603050405020304" pitchFamily="18" charset="0"/>
              </a:rPr>
              <a:t>Осигуряване </a:t>
            </a:r>
            <a:r>
              <a:rPr lang="bg-BG" sz="2000" dirty="0">
                <a:solidFill>
                  <a:schemeClr val="tx1"/>
                </a:solidFill>
                <a:latin typeface="Times New Roman" panose="02020603050405020304" pitchFamily="18" charset="0"/>
                <a:cs typeface="Times New Roman" panose="02020603050405020304" pitchFamily="18" charset="0"/>
              </a:rPr>
              <a:t>на </a:t>
            </a:r>
            <a:r>
              <a:rPr lang="bg-BG" sz="2000" dirty="0" smtClean="0">
                <a:solidFill>
                  <a:schemeClr val="tx1"/>
                </a:solidFill>
                <a:latin typeface="Times New Roman" panose="02020603050405020304" pitchFamily="18" charset="0"/>
                <a:cs typeface="Times New Roman" panose="02020603050405020304" pitchFamily="18" charset="0"/>
              </a:rPr>
              <a:t>обучения за </a:t>
            </a:r>
            <a:r>
              <a:rPr lang="bg-BG" sz="2000" dirty="0">
                <a:solidFill>
                  <a:schemeClr val="tx1"/>
                </a:solidFill>
                <a:latin typeface="Times New Roman" panose="02020603050405020304" pitchFamily="18" charset="0"/>
                <a:cs typeface="Times New Roman" panose="02020603050405020304" pitchFamily="18" charset="0"/>
              </a:rPr>
              <a:t>ползване на </a:t>
            </a:r>
            <a:r>
              <a:rPr lang="bg-BG" sz="2000" dirty="0" smtClean="0">
                <a:solidFill>
                  <a:schemeClr val="tx1"/>
                </a:solidFill>
                <a:latin typeface="Times New Roman" panose="02020603050405020304" pitchFamily="18" charset="0"/>
                <a:cs typeface="Times New Roman" panose="02020603050405020304" pitchFamily="18" charset="0"/>
              </a:rPr>
              <a:t>помощните средства. </a:t>
            </a:r>
            <a:br>
              <a:rPr lang="bg-BG" sz="2000" dirty="0" smtClean="0">
                <a:solidFill>
                  <a:schemeClr val="tx1"/>
                </a:solidFill>
                <a:latin typeface="Times New Roman" panose="02020603050405020304" pitchFamily="18" charset="0"/>
                <a:cs typeface="Times New Roman" panose="02020603050405020304" pitchFamily="18" charset="0"/>
              </a:rPr>
            </a:br>
            <a:r>
              <a:rPr lang="bg-BG" sz="2000" dirty="0" smtClean="0">
                <a:solidFill>
                  <a:schemeClr val="tx1"/>
                </a:solidFill>
                <a:latin typeface="Times New Roman" panose="02020603050405020304" pitchFamily="18" charset="0"/>
                <a:cs typeface="Times New Roman" panose="02020603050405020304" pitchFamily="18" charset="0"/>
              </a:rPr>
              <a:t>Мотивационни обучения.</a:t>
            </a:r>
            <a:br>
              <a:rPr lang="bg-BG" sz="2000" dirty="0" smtClean="0">
                <a:solidFill>
                  <a:schemeClr val="tx1"/>
                </a:solidFill>
                <a:latin typeface="Times New Roman" panose="02020603050405020304" pitchFamily="18" charset="0"/>
                <a:cs typeface="Times New Roman" panose="02020603050405020304" pitchFamily="18" charset="0"/>
              </a:rPr>
            </a:br>
            <a:r>
              <a:rPr lang="bg-BG" sz="2000" dirty="0" smtClean="0">
                <a:solidFill>
                  <a:schemeClr val="tx1"/>
                </a:solidFill>
                <a:latin typeface="Times New Roman" panose="02020603050405020304" pitchFamily="18" charset="0"/>
                <a:cs typeface="Times New Roman" panose="02020603050405020304" pitchFamily="18" charset="0"/>
              </a:rPr>
              <a:t/>
            </a:r>
            <a:br>
              <a:rPr lang="bg-BG" sz="2000" dirty="0" smtClean="0">
                <a:solidFill>
                  <a:schemeClr val="tx1"/>
                </a:solidFill>
                <a:latin typeface="Times New Roman" panose="02020603050405020304" pitchFamily="18" charset="0"/>
                <a:cs typeface="Times New Roman" panose="02020603050405020304" pitchFamily="18" charset="0"/>
              </a:rPr>
            </a:br>
            <a:r>
              <a:rPr lang="bg-BG" sz="2000" i="1" u="sng" dirty="0" smtClean="0">
                <a:solidFill>
                  <a:schemeClr val="tx1"/>
                </a:solidFill>
                <a:latin typeface="Times New Roman" panose="02020603050405020304" pitchFamily="18" charset="0"/>
                <a:cs typeface="Times New Roman" panose="02020603050405020304" pitchFamily="18" charset="0"/>
              </a:rPr>
              <a:t>Дейност </a:t>
            </a:r>
            <a:r>
              <a:rPr lang="bg-BG" sz="2000" i="1" u="sng" dirty="0">
                <a:solidFill>
                  <a:schemeClr val="tx1"/>
                </a:solidFill>
                <a:latin typeface="Times New Roman" panose="02020603050405020304" pitchFamily="18" charset="0"/>
                <a:cs typeface="Times New Roman" panose="02020603050405020304" pitchFamily="18" charset="0"/>
              </a:rPr>
              <a:t>№ </a:t>
            </a:r>
            <a:r>
              <a:rPr lang="bg-BG" sz="2000" i="1" u="sng" dirty="0" smtClean="0">
                <a:solidFill>
                  <a:schemeClr val="tx1"/>
                </a:solidFill>
                <a:latin typeface="Times New Roman" panose="02020603050405020304" pitchFamily="18" charset="0"/>
                <a:cs typeface="Times New Roman" panose="02020603050405020304" pitchFamily="18" charset="0"/>
              </a:rPr>
              <a:t>4.</a:t>
            </a:r>
            <a:r>
              <a:rPr lang="bg-BG" sz="2000" dirty="0" smtClean="0">
                <a:solidFill>
                  <a:schemeClr val="tx1"/>
                </a:solidFill>
                <a:latin typeface="Times New Roman" panose="02020603050405020304" pitchFamily="18" charset="0"/>
                <a:cs typeface="Times New Roman" panose="02020603050405020304" pitchFamily="18" charset="0"/>
              </a:rPr>
              <a:t> </a:t>
            </a:r>
            <a:r>
              <a:rPr lang="bg-BG" sz="2000" dirty="0">
                <a:solidFill>
                  <a:schemeClr val="tx1"/>
                </a:solidFill>
                <a:latin typeface="Times New Roman" panose="02020603050405020304" pitchFamily="18" charset="0"/>
                <a:cs typeface="Times New Roman" panose="02020603050405020304" pitchFamily="18" charset="0"/>
              </a:rPr>
              <a:t>Организация и управление на проекта.</a:t>
            </a:r>
            <a:br>
              <a:rPr lang="bg-BG" sz="2000" dirty="0">
                <a:solidFill>
                  <a:schemeClr val="tx1"/>
                </a:solidFill>
                <a:latin typeface="Times New Roman" panose="02020603050405020304" pitchFamily="18" charset="0"/>
                <a:cs typeface="Times New Roman" panose="02020603050405020304" pitchFamily="18" charset="0"/>
              </a:rPr>
            </a:br>
            <a:endParaRPr lang="bg-BG" sz="20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018185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dirty="0" smtClean="0"/>
              <a:t>    ЦЕЛЕВА ГРУПА:</a:t>
            </a:r>
            <a:endParaRPr lang="bg-BG" dirty="0"/>
          </a:p>
        </p:txBody>
      </p:sp>
      <p:sp>
        <p:nvSpPr>
          <p:cNvPr id="3" name="Content Placeholder 2"/>
          <p:cNvSpPr>
            <a:spLocks noGrp="1"/>
          </p:cNvSpPr>
          <p:nvPr>
            <p:ph idx="1"/>
          </p:nvPr>
        </p:nvSpPr>
        <p:spPr>
          <a:xfrm>
            <a:off x="409433" y="1815152"/>
            <a:ext cx="9498841" cy="3384645"/>
          </a:xfrm>
        </p:spPr>
        <p:txBody>
          <a:bodyPr>
            <a:normAutofit fontScale="92500" lnSpcReduction="10000"/>
          </a:bodyPr>
          <a:lstStyle/>
          <a:p>
            <a:pPr algn="just"/>
            <a:endParaRPr lang="bg-BG" sz="2000" dirty="0" smtClean="0">
              <a:latin typeface="Times New Roman" panose="02020603050405020304" pitchFamily="18" charset="0"/>
              <a:cs typeface="Times New Roman" panose="02020603050405020304" pitchFamily="18" charset="0"/>
            </a:endParaRPr>
          </a:p>
          <a:p>
            <a:pPr algn="just"/>
            <a:r>
              <a:rPr lang="bg-BG" sz="2000" dirty="0" smtClean="0">
                <a:latin typeface="Times New Roman" panose="02020603050405020304" pitchFamily="18" charset="0"/>
                <a:cs typeface="Times New Roman" panose="02020603050405020304" pitchFamily="18" charset="0"/>
              </a:rPr>
              <a:t>ХОРА С ТРАЙНИ УВРЕЖДАНИЯ (</a:t>
            </a:r>
            <a:r>
              <a:rPr lang="bg-BG" sz="2000" u="sng" dirty="0" smtClean="0">
                <a:latin typeface="Times New Roman" panose="02020603050405020304" pitchFamily="18" charset="0"/>
                <a:cs typeface="Times New Roman" panose="02020603050405020304" pitchFamily="18" charset="0"/>
              </a:rPr>
              <a:t>ДЕЦА И ВЪЗРАСТНИ В ТРУДОСПОСОБНА ВЪЗРАСТ</a:t>
            </a:r>
            <a:r>
              <a:rPr lang="bg-BG" sz="2000" dirty="0" smtClean="0">
                <a:latin typeface="Times New Roman" panose="02020603050405020304" pitchFamily="18" charset="0"/>
                <a:cs typeface="Times New Roman" panose="02020603050405020304" pitchFamily="18" charset="0"/>
              </a:rPr>
              <a:t>), СЪОБРАЗНО ЗАЯВЕНАТА ПОТРЕБНОСТ, НЕЗАВИСИМО ДАЛИ СА УЧАЩИ, ЗАЕТИ, БЕЗРАБОТНИ, ИКОНОМИЧЕСКИ НЕАКТИВНИ, В СЛУЧАЙ, </a:t>
            </a:r>
            <a:r>
              <a:rPr lang="bg-BG" sz="20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ЧЕ НЕ СА ПОЛУЧИЛИ ФИНАНСОВА ПОДКРЕПА ЗА ЗАДОВОЛЯВАНЕ НА ПОТРЕБНОСТ ОТ КОНКРЕТНОТО ПОМОЩНО СРЕДСТВО С </a:t>
            </a:r>
            <a:r>
              <a:rPr lang="bg-BG" sz="2100" dirty="0" smtClean="0">
                <a:latin typeface="Times New Roman" panose="02020603050405020304" pitchFamily="18" charset="0"/>
                <a:cs typeface="Times New Roman" panose="02020603050405020304" pitchFamily="18" charset="0"/>
              </a:rPr>
              <a:t>ЕДНИ И СЪЩИ РАЗХОДИ ЗА ИДЕНТИЧНИ ИЛИ СХОДНИ ДЕЙНОСТИ, ФИНАНСИРАНИ ЕДНОВРЕМЕННО </a:t>
            </a:r>
            <a:r>
              <a:rPr lang="bg-BG" sz="20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ОТ ИНСТИТУЦИЯ, ОПЕРИРАЩА С ПУБЛИЧНИ СРЕДСТВА,</a:t>
            </a:r>
            <a:r>
              <a:rPr lang="bg-BG" sz="2000" dirty="0" smtClean="0">
                <a:latin typeface="Times New Roman" panose="02020603050405020304" pitchFamily="18" charset="0"/>
                <a:cs typeface="Times New Roman" panose="02020603050405020304" pitchFamily="18" charset="0"/>
              </a:rPr>
              <a:t> ЗА ПОДПОМАГАНЕ ПОДОБРЯВАНЕ НА СОЦИАЛНО-ИКОНОМИЧЕСКИЯ СТАТУС, АКТИВНОСТТА ЗА СОЦИАЛНО ПРИОБЩАВАНЕ И СЪЗДАВАНЕ НА ПО-ДОБРИ ВЪЗМОЖНОСТИ НА ВОДЕНЕ НА НЕЗАВИСИМ НАЧИН НА ЖИВОТ.</a:t>
            </a:r>
          </a:p>
          <a:p>
            <a:endParaRPr lang="bg-BG" dirty="0"/>
          </a:p>
        </p:txBody>
      </p:sp>
      <p:sp>
        <p:nvSpPr>
          <p:cNvPr id="4" name="Rectangle 3"/>
          <p:cNvSpPr/>
          <p:nvPr/>
        </p:nvSpPr>
        <p:spPr>
          <a:xfrm rot="10800000" flipV="1">
            <a:off x="677334" y="5340923"/>
            <a:ext cx="8398426" cy="729430"/>
          </a:xfrm>
          <a:prstGeom prst="rect">
            <a:avLst/>
          </a:prstGeom>
        </p:spPr>
        <p:txBody>
          <a:bodyPr wrap="square">
            <a:spAutoFit/>
          </a:bodyPr>
          <a:lstStyle/>
          <a:p>
            <a:pPr lvl="0" algn="just">
              <a:lnSpc>
                <a:spcPct val="115000"/>
              </a:lnSpc>
              <a:spcAft>
                <a:spcPts val="0"/>
              </a:spcAft>
              <a:tabLst>
                <a:tab pos="540385" algn="l"/>
              </a:tabLst>
            </a:pPr>
            <a:r>
              <a:rPr lang="bg-BG" i="1" dirty="0" smtClean="0">
                <a:latin typeface="Times New Roman" panose="02020603050405020304" pitchFamily="18" charset="0"/>
                <a:ea typeface="Calibri" panose="020F0502020204030204" pitchFamily="34" charset="0"/>
                <a:cs typeface="Times New Roman" panose="02020603050405020304" pitchFamily="18" charset="0"/>
              </a:rPr>
              <a:t>*„</a:t>
            </a:r>
            <a:r>
              <a:rPr lang="bg-BG" i="1" dirty="0">
                <a:latin typeface="Times New Roman" panose="02020603050405020304" pitchFamily="18" charset="0"/>
                <a:ea typeface="Calibri" panose="020F0502020204030204" pitchFamily="34" charset="0"/>
                <a:cs typeface="Times New Roman" panose="02020603050405020304" pitchFamily="18" charset="0"/>
              </a:rPr>
              <a:t>Трудоспособна възраст“ </a:t>
            </a:r>
            <a:r>
              <a:rPr lang="bg-BG" i="1" dirty="0" smtClean="0">
                <a:latin typeface="Times New Roman" panose="02020603050405020304" pitchFamily="18" charset="0"/>
                <a:ea typeface="Calibri" panose="020F0502020204030204" pitchFamily="34" charset="0"/>
                <a:cs typeface="Times New Roman" panose="02020603050405020304" pitchFamily="18" charset="0"/>
              </a:rPr>
              <a:t>- </a:t>
            </a:r>
            <a:r>
              <a:rPr lang="bg-BG" i="1" dirty="0">
                <a:latin typeface="Times New Roman" panose="02020603050405020304" pitchFamily="18" charset="0"/>
                <a:ea typeface="Calibri" panose="020F0502020204030204" pitchFamily="34" charset="0"/>
                <a:cs typeface="Times New Roman" panose="02020603050405020304" pitchFamily="18" charset="0"/>
              </a:rPr>
              <a:t>времето от 16-годишна възраст до навършване на възрастта по чл. 68, ал. 1 от Кодекса за социално осигуряване.</a:t>
            </a:r>
            <a:endParaRPr lang="bg-BG" sz="1600" i="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AutoShape 2" descr="Невидимите“ граждани | Сдружение Азбукари"/>
          <p:cNvSpPr>
            <a:spLocks noChangeAspect="1" noChangeArrowheads="1"/>
          </p:cNvSpPr>
          <p:nvPr/>
        </p:nvSpPr>
        <p:spPr bwMode="auto">
          <a:xfrm>
            <a:off x="155575" y="-830263"/>
            <a:ext cx="2619375" cy="1743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bg-BG"/>
          </a:p>
        </p:txBody>
      </p:sp>
      <p:pic>
        <p:nvPicPr>
          <p:cNvPr id="8" name="Picture 7"/>
          <p:cNvPicPr>
            <a:picLocks noChangeAspect="1"/>
          </p:cNvPicPr>
          <p:nvPr/>
        </p:nvPicPr>
        <p:blipFill>
          <a:blip r:embed="rId2"/>
          <a:stretch>
            <a:fillRect/>
          </a:stretch>
        </p:blipFill>
        <p:spPr>
          <a:xfrm>
            <a:off x="5610664" y="248987"/>
            <a:ext cx="3465096" cy="1327651"/>
          </a:xfrm>
          <a:prstGeom prst="rect">
            <a:avLst/>
          </a:prstGeom>
        </p:spPr>
      </p:pic>
    </p:spTree>
    <p:extLst>
      <p:ext uri="{BB962C8B-B14F-4D97-AF65-F5344CB8AC3E}">
        <p14:creationId xmlns:p14="http://schemas.microsoft.com/office/powerpoint/2010/main" val="13076865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
            <a:ext cx="8596668" cy="955342"/>
          </a:xfrm>
        </p:spPr>
        <p:txBody>
          <a:bodyPr/>
          <a:lstStyle/>
          <a:p>
            <a:r>
              <a:rPr lang="bg-BG" dirty="0" smtClean="0"/>
              <a:t>ОЧАКВАН РЕЗУЛТАТ:</a:t>
            </a:r>
            <a:endParaRPr lang="bg-BG" dirty="0"/>
          </a:p>
        </p:txBody>
      </p:sp>
      <p:sp>
        <p:nvSpPr>
          <p:cNvPr id="3" name="Content Placeholder 2"/>
          <p:cNvSpPr>
            <a:spLocks noGrp="1"/>
          </p:cNvSpPr>
          <p:nvPr>
            <p:ph idx="1"/>
          </p:nvPr>
        </p:nvSpPr>
        <p:spPr>
          <a:xfrm>
            <a:off x="1" y="641445"/>
            <a:ext cx="9801726" cy="1528550"/>
          </a:xfrm>
        </p:spPr>
        <p:txBody>
          <a:bodyPr>
            <a:noAutofit/>
          </a:bodyPr>
          <a:lstStyle/>
          <a:p>
            <a:r>
              <a:rPr lang="bg-BG" sz="2200" b="1" dirty="0" smtClean="0">
                <a:latin typeface="Times New Roman" panose="02020603050405020304" pitchFamily="18" charset="0"/>
                <a:cs typeface="Times New Roman" panose="02020603050405020304" pitchFamily="18" charset="0"/>
              </a:rPr>
              <a:t>ПОДКРЕПА ЗА 3 300 ЛИЦА С ТРАЙНИ УВРЕЖДАНИЯ </a:t>
            </a:r>
            <a:r>
              <a:rPr lang="bg-BG" dirty="0"/>
              <a:t>като предпоставка за активно социално приобщаване чрез работа, труд, </a:t>
            </a:r>
            <a:r>
              <a:rPr lang="bg-BG" dirty="0" smtClean="0"/>
              <a:t>обучение, рехабилитация с </a:t>
            </a:r>
            <a:r>
              <a:rPr lang="bg-BG" dirty="0"/>
              <a:t>възможности за водене на </a:t>
            </a:r>
            <a:r>
              <a:rPr lang="bg-BG" dirty="0" smtClean="0"/>
              <a:t>по-независим начин на</a:t>
            </a:r>
            <a:r>
              <a:rPr lang="bg-BG" sz="2200" b="1" dirty="0" smtClean="0">
                <a:latin typeface="Times New Roman" panose="02020603050405020304" pitchFamily="18" charset="0"/>
                <a:cs typeface="Times New Roman" panose="02020603050405020304" pitchFamily="18" charset="0"/>
              </a:rPr>
              <a:t> </a:t>
            </a:r>
            <a:r>
              <a:rPr lang="bg-BG" dirty="0" smtClean="0"/>
              <a:t>живот!!!</a:t>
            </a:r>
            <a:endParaRPr lang="bg-BG" sz="2200" b="1"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1973178" y="1909011"/>
            <a:ext cx="4620127" cy="1965157"/>
          </a:xfrm>
          <a:prstGeom prst="rect">
            <a:avLst/>
          </a:prstGeom>
        </p:spPr>
      </p:pic>
      <p:sp>
        <p:nvSpPr>
          <p:cNvPr id="5" name="Rectangle 4"/>
          <p:cNvSpPr/>
          <p:nvPr/>
        </p:nvSpPr>
        <p:spPr>
          <a:xfrm rot="10800000" flipV="1">
            <a:off x="254253" y="4070108"/>
            <a:ext cx="9312827" cy="2308324"/>
          </a:xfrm>
          <a:prstGeom prst="rect">
            <a:avLst/>
          </a:prstGeom>
        </p:spPr>
        <p:txBody>
          <a:bodyPr wrap="square">
            <a:spAutoFit/>
          </a:bodyPr>
          <a:lstStyle/>
          <a:p>
            <a:pPr algn="just"/>
            <a:endParaRPr lang="ru-RU" dirty="0" smtClean="0">
              <a:effectLst>
                <a:outerShdw blurRad="38100" dist="38100" dir="2700000" algn="tl">
                  <a:srgbClr val="000000">
                    <a:alpha val="43137"/>
                  </a:srgbClr>
                </a:outerShdw>
              </a:effectLst>
            </a:endParaRPr>
          </a:p>
          <a:p>
            <a:pPr algn="just"/>
            <a:r>
              <a:rPr lang="ru-RU" dirty="0" smtClean="0">
                <a:effectLst>
                  <a:outerShdw blurRad="38100" dist="38100" dir="2700000" algn="tl">
                    <a:srgbClr val="000000">
                      <a:alpha val="43137"/>
                    </a:srgbClr>
                  </a:outerShdw>
                </a:effectLst>
              </a:rPr>
              <a:t>ИНВЕСТИЦИОННА ИНИЦИАТИВА:</a:t>
            </a:r>
          </a:p>
          <a:p>
            <a:pPr marL="285750" indent="-285750" algn="just">
              <a:buFont typeface="Wingdings" panose="05000000000000000000" pitchFamily="2" charset="2"/>
              <a:buChar char="q"/>
            </a:pPr>
            <a:r>
              <a:rPr lang="ru-RU" dirty="0" smtClean="0">
                <a:effectLst>
                  <a:outerShdw blurRad="38100" dist="38100" dir="2700000" algn="tl">
                    <a:srgbClr val="000000">
                      <a:alpha val="43137"/>
                    </a:srgbClr>
                  </a:outerShdw>
                </a:effectLst>
              </a:rPr>
              <a:t>Установяването </a:t>
            </a:r>
            <a:r>
              <a:rPr lang="ru-RU" dirty="0">
                <a:effectLst>
                  <a:outerShdw blurRad="38100" dist="38100" dir="2700000" algn="tl">
                    <a:srgbClr val="000000">
                      <a:alpha val="43137"/>
                    </a:srgbClr>
                  </a:outerShdw>
                </a:effectLst>
              </a:rPr>
              <a:t>на работещ механизъм за насърчаване на участието на хората с увреждания в живота на общността на базата на индивидуалния </a:t>
            </a:r>
            <a:r>
              <a:rPr lang="ru-RU" dirty="0" smtClean="0">
                <a:effectLst>
                  <a:outerShdw blurRad="38100" dist="38100" dir="2700000" algn="tl">
                    <a:srgbClr val="000000">
                      <a:alpha val="43137"/>
                    </a:srgbClr>
                  </a:outerShdw>
                </a:effectLst>
              </a:rPr>
              <a:t>подход, чрез</a:t>
            </a:r>
          </a:p>
          <a:p>
            <a:pPr marL="285750" indent="-285750" algn="just">
              <a:buFont typeface="Wingdings" panose="05000000000000000000" pitchFamily="2" charset="2"/>
              <a:buChar char="q"/>
            </a:pPr>
            <a:endParaRPr lang="ru-RU" dirty="0">
              <a:effectLst>
                <a:outerShdw blurRad="38100" dist="38100" dir="2700000" algn="tl">
                  <a:srgbClr val="000000">
                    <a:alpha val="43137"/>
                  </a:srgbClr>
                </a:outerShdw>
              </a:effectLst>
            </a:endParaRPr>
          </a:p>
          <a:p>
            <a:pPr marL="285750" indent="-285750" algn="just">
              <a:buFont typeface="Wingdings" panose="05000000000000000000" pitchFamily="2" charset="2"/>
              <a:buChar char="q"/>
            </a:pPr>
            <a:r>
              <a:rPr lang="ru-RU" dirty="0" smtClean="0">
                <a:effectLst>
                  <a:outerShdw blurRad="38100" dist="38100" dir="2700000" algn="tl">
                    <a:srgbClr val="000000">
                      <a:alpha val="43137"/>
                    </a:srgbClr>
                  </a:outerShdw>
                </a:effectLst>
              </a:rPr>
              <a:t>Действия </a:t>
            </a:r>
            <a:r>
              <a:rPr lang="ru-RU" dirty="0">
                <a:effectLst>
                  <a:outerShdw blurRad="38100" dist="38100" dir="2700000" algn="tl">
                    <a:srgbClr val="000000">
                      <a:alpha val="43137"/>
                    </a:srgbClr>
                  </a:outerShdw>
                </a:effectLst>
              </a:rPr>
              <a:t>за създаване на устойчивост </a:t>
            </a:r>
            <a:r>
              <a:rPr lang="ru-RU" dirty="0" smtClean="0">
                <a:effectLst>
                  <a:outerShdw blurRad="38100" dist="38100" dir="2700000" algn="tl">
                    <a:srgbClr val="000000">
                      <a:alpha val="43137"/>
                    </a:srgbClr>
                  </a:outerShdw>
                </a:effectLst>
              </a:rPr>
              <a:t>за </a:t>
            </a:r>
            <a:r>
              <a:rPr lang="ru-RU" dirty="0">
                <a:effectLst>
                  <a:outerShdw blurRad="38100" dist="38100" dir="2700000" algn="tl">
                    <a:srgbClr val="000000">
                      <a:alpha val="43137"/>
                    </a:srgbClr>
                  </a:outerShdw>
                </a:effectLst>
              </a:rPr>
              <a:t>подпомагане на достъпността и мобилността на хората с увреждания </a:t>
            </a:r>
            <a:r>
              <a:rPr lang="ru-RU" dirty="0" smtClean="0">
                <a:effectLst>
                  <a:outerShdw blurRad="38100" dist="38100" dir="2700000" algn="tl">
                    <a:srgbClr val="000000">
                      <a:alpha val="43137"/>
                    </a:srgbClr>
                  </a:outerShdw>
                </a:effectLst>
              </a:rPr>
              <a:t>за повишаване </a:t>
            </a:r>
            <a:r>
              <a:rPr lang="ru-RU" dirty="0">
                <a:effectLst>
                  <a:outerShdw blurRad="38100" dist="38100" dir="2700000" algn="tl">
                    <a:srgbClr val="000000">
                      <a:alpha val="43137"/>
                    </a:srgbClr>
                  </a:outerShdw>
                </a:effectLst>
              </a:rPr>
              <a:t>на пригодността им за социално включване в дългосрочен план чрез нормативна регламентация.</a:t>
            </a:r>
            <a:endParaRPr lang="bg-BG"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09153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7242" y="609599"/>
            <a:ext cx="12160417" cy="2200275"/>
          </a:xfrm>
        </p:spPr>
        <p:txBody>
          <a:bodyPr>
            <a:normAutofit fontScale="90000"/>
          </a:bodyPr>
          <a:lstStyle/>
          <a:p>
            <a:pPr marL="12700" marR="5080" indent="-12700" algn="ctr">
              <a:lnSpc>
                <a:spcPct val="100000"/>
              </a:lnSpc>
              <a:spcBef>
                <a:spcPts val="105"/>
              </a:spcBef>
            </a:pPr>
            <a:r>
              <a:rPr lang="ru-RU" sz="3900" b="1" spc="-20" dirty="0">
                <a:latin typeface="Times New Roman"/>
                <a:cs typeface="Times New Roman"/>
              </a:rPr>
              <a:t>Методиката </a:t>
            </a:r>
            <a:r>
              <a:rPr lang="ru-RU" sz="3900" b="1" dirty="0">
                <a:latin typeface="Times New Roman"/>
                <a:cs typeface="Times New Roman"/>
              </a:rPr>
              <a:t>за </a:t>
            </a:r>
            <a:r>
              <a:rPr lang="ru-RU" sz="3900" b="1" spc="-15" dirty="0">
                <a:latin typeface="Times New Roman"/>
                <a:cs typeface="Times New Roman"/>
              </a:rPr>
              <a:t>подбор </a:t>
            </a:r>
            <a:r>
              <a:rPr lang="ru-RU" sz="3900" b="1" spc="-5" dirty="0">
                <a:latin typeface="Times New Roman"/>
                <a:cs typeface="Times New Roman"/>
              </a:rPr>
              <a:t>на лица </a:t>
            </a:r>
            <a:r>
              <a:rPr lang="ru-RU" sz="3900" b="1" dirty="0">
                <a:latin typeface="Times New Roman"/>
                <a:cs typeface="Times New Roman"/>
              </a:rPr>
              <a:t>с </a:t>
            </a:r>
            <a:r>
              <a:rPr lang="en-US" sz="3900" b="1" dirty="0" smtClean="0">
                <a:latin typeface="Times New Roman"/>
                <a:cs typeface="Times New Roman"/>
              </a:rPr>
              <a:t/>
            </a:r>
            <a:br>
              <a:rPr lang="en-US" sz="3900" b="1" dirty="0" smtClean="0">
                <a:latin typeface="Times New Roman"/>
                <a:cs typeface="Times New Roman"/>
              </a:rPr>
            </a:br>
            <a:r>
              <a:rPr lang="ru-RU" sz="3900" b="1" dirty="0" smtClean="0">
                <a:latin typeface="Times New Roman"/>
                <a:cs typeface="Times New Roman"/>
              </a:rPr>
              <a:t>трайни </a:t>
            </a:r>
            <a:r>
              <a:rPr lang="ru-RU" sz="3900" b="1" spc="-5" dirty="0" smtClean="0">
                <a:latin typeface="Times New Roman"/>
                <a:cs typeface="Times New Roman"/>
              </a:rPr>
              <a:t>увреждания</a:t>
            </a:r>
            <a:r>
              <a:rPr lang="ru-RU" sz="3900" b="1" spc="-10" dirty="0" smtClean="0">
                <a:latin typeface="Times New Roman"/>
                <a:cs typeface="Times New Roman"/>
              </a:rPr>
              <a:t>. </a:t>
            </a:r>
            <a:br>
              <a:rPr lang="ru-RU" sz="3900" b="1" spc="-10" dirty="0" smtClean="0">
                <a:latin typeface="Times New Roman"/>
                <a:cs typeface="Times New Roman"/>
              </a:rPr>
            </a:br>
            <a:r>
              <a:rPr lang="en-US" b="1" spc="-10" dirty="0" smtClean="0">
                <a:latin typeface="Times New Roman"/>
                <a:cs typeface="Times New Roman"/>
              </a:rPr>
              <a:t/>
            </a:r>
            <a:br>
              <a:rPr lang="en-US" b="1" spc="-10" dirty="0" smtClean="0">
                <a:latin typeface="Times New Roman"/>
                <a:cs typeface="Times New Roman"/>
              </a:rPr>
            </a:br>
            <a:r>
              <a:rPr lang="ru-RU" b="1" spc="-10" dirty="0" smtClean="0">
                <a:latin typeface="Times New Roman"/>
                <a:cs typeface="Times New Roman"/>
              </a:rPr>
              <a:t>Основи </a:t>
            </a:r>
            <a:r>
              <a:rPr lang="ru-RU" b="1" spc="-5" dirty="0">
                <a:latin typeface="Times New Roman"/>
                <a:cs typeface="Times New Roman"/>
              </a:rPr>
              <a:t>на</a:t>
            </a:r>
            <a:r>
              <a:rPr lang="ru-RU" b="1" spc="15" dirty="0">
                <a:latin typeface="Times New Roman"/>
                <a:cs typeface="Times New Roman"/>
              </a:rPr>
              <a:t> </a:t>
            </a:r>
            <a:r>
              <a:rPr lang="ru-RU" b="1" spc="-10" dirty="0" smtClean="0">
                <a:latin typeface="Times New Roman"/>
                <a:cs typeface="Times New Roman"/>
              </a:rPr>
              <a:t>био-психо-социалния  </a:t>
            </a:r>
            <a:r>
              <a:rPr lang="ru-RU" b="1" spc="-20" dirty="0" smtClean="0">
                <a:latin typeface="Times New Roman"/>
                <a:cs typeface="Times New Roman"/>
              </a:rPr>
              <a:t>модел</a:t>
            </a:r>
            <a:r>
              <a:rPr lang="ru-RU" dirty="0">
                <a:latin typeface="Times New Roman"/>
                <a:cs typeface="Times New Roman"/>
              </a:rPr>
              <a:t/>
            </a:r>
            <a:br>
              <a:rPr lang="ru-RU" dirty="0">
                <a:latin typeface="Times New Roman"/>
                <a:cs typeface="Times New Roman"/>
              </a:rPr>
            </a:br>
            <a:endParaRPr lang="bg-BG" dirty="0"/>
          </a:p>
        </p:txBody>
      </p:sp>
      <p:sp>
        <p:nvSpPr>
          <p:cNvPr id="5" name="Rectangle 4"/>
          <p:cNvSpPr/>
          <p:nvPr/>
        </p:nvSpPr>
        <p:spPr>
          <a:xfrm>
            <a:off x="3048000" y="3105835"/>
            <a:ext cx="6096000" cy="369332"/>
          </a:xfrm>
          <a:prstGeom prst="rect">
            <a:avLst/>
          </a:prstGeom>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ru-RU" sz="1800" b="1" i="0" u="none" strike="noStrike" kern="1200" cap="none" spc="-10" normalizeH="0" baseline="0" noProof="0" dirty="0" smtClean="0">
                <a:ln>
                  <a:noFill/>
                </a:ln>
                <a:solidFill>
                  <a:prstClr val="black"/>
                </a:solidFill>
                <a:effectLst/>
                <a:uLnTx/>
                <a:uFillTx/>
                <a:latin typeface="Times New Roman"/>
                <a:ea typeface="+mn-ea"/>
                <a:cs typeface="Times New Roman"/>
              </a:rPr>
              <a:t>										</a:t>
            </a:r>
            <a:endParaRPr kumimoji="0" lang="bg-BG" sz="2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rebuchet MS" panose="020B0603020202020204"/>
              <a:ea typeface="+mn-ea"/>
              <a:cs typeface="+mn-cs"/>
            </a:endParaRPr>
          </a:p>
        </p:txBody>
      </p:sp>
      <p:sp>
        <p:nvSpPr>
          <p:cNvPr id="3" name="Content Placeholder 2"/>
          <p:cNvSpPr>
            <a:spLocks noGrp="1"/>
          </p:cNvSpPr>
          <p:nvPr>
            <p:ph idx="1"/>
          </p:nvPr>
        </p:nvSpPr>
        <p:spPr>
          <a:xfrm>
            <a:off x="547332" y="3429000"/>
            <a:ext cx="8596668" cy="2660212"/>
          </a:xfrm>
        </p:spPr>
        <p:txBody>
          <a:bodyPr>
            <a:normAutofit/>
          </a:bodyPr>
          <a:lstStyle/>
          <a:p>
            <a:pPr marL="0" indent="0">
              <a:buNone/>
            </a:pPr>
            <a:endParaRPr lang="en-US" b="1" dirty="0" smtClean="0"/>
          </a:p>
          <a:p>
            <a:pPr marL="0" indent="0" algn="just">
              <a:buNone/>
            </a:pPr>
            <a:r>
              <a:rPr lang="bg-BG" b="1" dirty="0" smtClean="0"/>
              <a:t>Методиката </a:t>
            </a:r>
            <a:r>
              <a:rPr lang="bg-BG" b="1" dirty="0"/>
              <a:t>обхваща отделните етапи и процедури по оценяване на потребностите от </a:t>
            </a:r>
            <a:r>
              <a:rPr lang="bg-BG" b="1" dirty="0" smtClean="0"/>
              <a:t>високотехнологични помощни средства </a:t>
            </a:r>
            <a:r>
              <a:rPr lang="bg-BG" b="1" dirty="0"/>
              <a:t>и осъществяване на подбора на лицата, които да получат подкрепа в изпълнение на основните инвестиционни дейности.</a:t>
            </a:r>
            <a:r>
              <a:rPr lang="bg-BG" dirty="0"/>
              <a:t> </a:t>
            </a:r>
            <a:endParaRPr lang="bg-BG" dirty="0" smtClean="0"/>
          </a:p>
          <a:p>
            <a:pPr marL="0" indent="0" algn="just">
              <a:buNone/>
            </a:pPr>
            <a:endParaRPr lang="bg-BG" dirty="0"/>
          </a:p>
          <a:p>
            <a:pPr marL="0" indent="0" algn="just">
              <a:buNone/>
            </a:pPr>
            <a:r>
              <a:rPr lang="de-DE" dirty="0"/>
              <a:t>https://mlsp.government.bg/normativni-aktove-1</a:t>
            </a:r>
            <a:endParaRPr lang="bg-BG" dirty="0"/>
          </a:p>
        </p:txBody>
      </p:sp>
      <p:pic>
        <p:nvPicPr>
          <p:cNvPr id="6" name="Picture 5"/>
          <p:cNvPicPr>
            <a:picLocks noChangeAspect="1"/>
          </p:cNvPicPr>
          <p:nvPr/>
        </p:nvPicPr>
        <p:blipFill>
          <a:blip r:embed="rId2"/>
          <a:stretch>
            <a:fillRect/>
          </a:stretch>
        </p:blipFill>
        <p:spPr>
          <a:xfrm>
            <a:off x="8013032" y="0"/>
            <a:ext cx="4178968" cy="3240505"/>
          </a:xfrm>
          <a:prstGeom prst="rect">
            <a:avLst/>
          </a:prstGeom>
        </p:spPr>
      </p:pic>
    </p:spTree>
    <p:extLst>
      <p:ext uri="{BB962C8B-B14F-4D97-AF65-F5344CB8AC3E}">
        <p14:creationId xmlns:p14="http://schemas.microsoft.com/office/powerpoint/2010/main" val="16792532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666750" y="461594"/>
            <a:ext cx="8658225" cy="3152786"/>
          </a:xfrm>
          <a:prstGeom prst="rect">
            <a:avLst/>
          </a:prstGeom>
        </p:spPr>
        <p:txBody>
          <a:bodyPr vert="horz" wrap="square" lIns="0" tIns="13335" rIns="0" bIns="0" rtlCol="0" anchor="t">
            <a:spAutoFit/>
          </a:bodyPr>
          <a:lstStyle/>
          <a:p>
            <a:pPr marL="12700" indent="-12700">
              <a:spcBef>
                <a:spcPts val="105"/>
              </a:spcBef>
            </a:pPr>
            <a:r>
              <a:rPr sz="4400" spc="-35" dirty="0"/>
              <a:t>Цел </a:t>
            </a:r>
            <a:r>
              <a:rPr sz="4400" dirty="0" err="1"/>
              <a:t>на</a:t>
            </a:r>
            <a:r>
              <a:rPr sz="4400" spc="-40" dirty="0"/>
              <a:t> </a:t>
            </a:r>
            <a:r>
              <a:rPr sz="4400" spc="-25" dirty="0" err="1" smtClean="0"/>
              <a:t>Методиката</a:t>
            </a:r>
            <a:r>
              <a:rPr lang="bg-BG" sz="4400" spc="-25" dirty="0" smtClean="0"/>
              <a:t>:</a:t>
            </a:r>
            <a:br>
              <a:rPr lang="bg-BG" sz="4400" spc="-25" dirty="0" smtClean="0"/>
            </a:br>
            <a:r>
              <a:rPr lang="bg-BG" sz="4400" spc="-25" dirty="0" smtClean="0"/>
              <a:t/>
            </a:r>
            <a:br>
              <a:rPr lang="bg-BG" sz="4400" spc="-25" dirty="0" smtClean="0"/>
            </a:br>
            <a:r>
              <a:rPr lang="ru-RU" sz="1800" i="1" spc="-25" dirty="0" smtClean="0">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У</a:t>
            </a:r>
            <a:r>
              <a:rPr lang="ru-RU" sz="1800" i="1" spc="-5" dirty="0" smtClean="0">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становяване </a:t>
            </a:r>
            <a:r>
              <a:rPr lang="ru-RU" sz="1800" i="1" dirty="0">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на  </a:t>
            </a:r>
            <a:r>
              <a:rPr lang="ru-RU" sz="1800" i="1" spc="-5" dirty="0">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ограниченията, </a:t>
            </a:r>
            <a:r>
              <a:rPr lang="ru-RU" sz="1800" i="1" spc="-10" dirty="0">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възпрепятстващи </a:t>
            </a:r>
            <a:r>
              <a:rPr lang="ru-RU" sz="1800" i="1" spc="-15" dirty="0">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хората </a:t>
            </a:r>
            <a:r>
              <a:rPr lang="ru-RU" sz="1800" i="1" dirty="0">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  </a:t>
            </a:r>
            <a:r>
              <a:rPr lang="ru-RU" sz="1800" i="1" spc="-5" dirty="0">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трайни увреждания да</a:t>
            </a:r>
            <a:r>
              <a:rPr lang="ru-RU" sz="1800" i="1" spc="-10" dirty="0">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осъществяват </a:t>
            </a:r>
            <a:r>
              <a:rPr lang="ru-RU" sz="1800" i="1" dirty="0">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функционалността си в </a:t>
            </a:r>
            <a:r>
              <a:rPr lang="ru-RU" sz="1800" i="1" spc="-20" dirty="0">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ежедневните  </a:t>
            </a:r>
            <a:r>
              <a:rPr lang="ru-RU" sz="1800" i="1" spc="-5" dirty="0">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дейности, </a:t>
            </a:r>
            <a:r>
              <a:rPr lang="ru-RU" sz="1800" i="1" dirty="0">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и </a:t>
            </a:r>
            <a:r>
              <a:rPr lang="ru-RU" sz="1800" i="1" spc="-5" dirty="0">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да прецени </a:t>
            </a:r>
            <a:r>
              <a:rPr lang="ru-RU" sz="1800" i="1" spc="-10" dirty="0">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полезността</a:t>
            </a:r>
            <a:r>
              <a:rPr lang="ru-RU" sz="1800" i="1" spc="-90" dirty="0">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1800" i="1" dirty="0">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на </a:t>
            </a:r>
            <a:r>
              <a:rPr lang="ru-RU" sz="1800" i="1" spc="-10" dirty="0">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конкретни </a:t>
            </a:r>
            <a:r>
              <a:rPr lang="ru-RU" sz="1800" i="1" dirty="0">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помощно средство за </a:t>
            </a:r>
            <a:r>
              <a:rPr lang="ru-RU" sz="1800" i="1" spc="-15" dirty="0">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подобряване </a:t>
            </a:r>
            <a:r>
              <a:rPr lang="ru-RU" sz="1800" i="1" dirty="0">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на </a:t>
            </a:r>
            <a:r>
              <a:rPr lang="ru-RU" sz="1800" i="1" spc="-5" dirty="0">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тяхната  </a:t>
            </a:r>
            <a:r>
              <a:rPr lang="ru-RU" sz="1800" i="1" dirty="0">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независимост и </a:t>
            </a:r>
            <a:r>
              <a:rPr lang="ru-RU" sz="1800" i="1" spc="-5" dirty="0">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пълноценното </a:t>
            </a:r>
            <a:r>
              <a:rPr lang="ru-RU" sz="1800" i="1" dirty="0">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им участие</a:t>
            </a:r>
            <a:r>
              <a:rPr lang="ru-RU" sz="1800" i="1" spc="-175" dirty="0">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1800" i="1" dirty="0">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  </a:t>
            </a:r>
            <a:r>
              <a:rPr lang="ru-RU" sz="1800" i="1" spc="-35" dirty="0">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отделните </a:t>
            </a:r>
            <a:r>
              <a:rPr lang="ru-RU" sz="1800" i="1" dirty="0">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сфери на </a:t>
            </a:r>
            <a:r>
              <a:rPr lang="ru-RU" sz="1800" i="1" spc="-5" dirty="0">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обществения</a:t>
            </a:r>
            <a:r>
              <a:rPr lang="ru-RU" sz="1800" i="1" spc="-35" dirty="0">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1800" i="1" spc="-30" dirty="0">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живот.</a:t>
            </a:r>
            <a:r>
              <a:rPr lang="ru-RU" sz="4400" i="1" spc="-30" dirty="0">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4400" i="1" spc="-30" dirty="0">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endParaRPr sz="4400" i="1" dirty="0">
              <a:solidFill>
                <a:schemeClr val="accent2">
                  <a:lumMod val="75000"/>
                </a:schemeClr>
              </a:solidFill>
              <a:effectLst>
                <a:outerShdw blurRad="38100" dist="38100" dir="2700000" algn="tl">
                  <a:srgbClr val="000000">
                    <a:alpha val="43137"/>
                  </a:srgbClr>
                </a:outerShdw>
              </a:effectLst>
            </a:endParaRPr>
          </a:p>
        </p:txBody>
      </p:sp>
      <p:sp>
        <p:nvSpPr>
          <p:cNvPr id="4" name="object 4"/>
          <p:cNvSpPr txBox="1">
            <a:spLocks noGrp="1"/>
          </p:cNvSpPr>
          <p:nvPr>
            <p:ph type="body" idx="1"/>
          </p:nvPr>
        </p:nvSpPr>
        <p:spPr>
          <a:xfrm>
            <a:off x="309562" y="1756612"/>
            <a:ext cx="9372600" cy="3560590"/>
          </a:xfrm>
          <a:prstGeom prst="rect">
            <a:avLst/>
          </a:prstGeom>
        </p:spPr>
        <p:txBody>
          <a:bodyPr vert="horz" wrap="square" lIns="0" tIns="13335" rIns="0" bIns="0" rtlCol="0">
            <a:spAutoFit/>
          </a:bodyPr>
          <a:lstStyle/>
          <a:p>
            <a:pPr marR="325120" indent="104775" algn="just">
              <a:spcBef>
                <a:spcPts val="105"/>
              </a:spcBef>
            </a:pPr>
            <a:endParaRPr lang="ru-RU" sz="2000" spc="-15" dirty="0" smtClean="0">
              <a:latin typeface="Times New Roman" panose="02020603050405020304" pitchFamily="18" charset="0"/>
              <a:cs typeface="Times New Roman" panose="02020603050405020304" pitchFamily="18" charset="0"/>
            </a:endParaRPr>
          </a:p>
          <a:p>
            <a:pPr marR="325120" indent="104775" algn="just">
              <a:spcBef>
                <a:spcPts val="105"/>
              </a:spcBef>
            </a:pPr>
            <a:endParaRPr lang="ru-RU" sz="2000" spc="-15" dirty="0">
              <a:latin typeface="Times New Roman" panose="02020603050405020304" pitchFamily="18" charset="0"/>
              <a:cs typeface="Times New Roman" panose="02020603050405020304" pitchFamily="18" charset="0"/>
            </a:endParaRPr>
          </a:p>
          <a:p>
            <a:pPr marR="325120" indent="104775" algn="just">
              <a:spcBef>
                <a:spcPts val="105"/>
              </a:spcBef>
            </a:pPr>
            <a:endParaRPr lang="ru-RU" sz="2000" spc="-15" dirty="0" smtClean="0">
              <a:latin typeface="Times New Roman" panose="02020603050405020304" pitchFamily="18" charset="0"/>
              <a:cs typeface="Times New Roman" panose="02020603050405020304" pitchFamily="18" charset="0"/>
            </a:endParaRPr>
          </a:p>
          <a:p>
            <a:pPr marR="325120" indent="104775" algn="just">
              <a:spcBef>
                <a:spcPts val="105"/>
              </a:spcBef>
            </a:pPr>
            <a:endParaRPr lang="ru-RU" sz="2000" spc="-15" dirty="0">
              <a:latin typeface="Times New Roman" panose="02020603050405020304" pitchFamily="18" charset="0"/>
              <a:cs typeface="Times New Roman" panose="02020603050405020304" pitchFamily="18" charset="0"/>
            </a:endParaRPr>
          </a:p>
          <a:p>
            <a:pPr marR="325120" indent="104775" algn="just">
              <a:spcBef>
                <a:spcPts val="105"/>
              </a:spcBef>
            </a:pPr>
            <a:endParaRPr lang="ru-RU" sz="2000" spc="-15" dirty="0" smtClean="0">
              <a:latin typeface="Times New Roman" panose="02020603050405020304" pitchFamily="18" charset="0"/>
              <a:cs typeface="Times New Roman" panose="02020603050405020304" pitchFamily="18" charset="0"/>
            </a:endParaRPr>
          </a:p>
          <a:p>
            <a:pPr marR="325120" indent="0" algn="just">
              <a:spcBef>
                <a:spcPts val="105"/>
              </a:spcBef>
              <a:buNone/>
            </a:pPr>
            <a:r>
              <a:rPr lang="ru-RU" sz="2000" spc="-15" dirty="0" smtClean="0">
                <a:latin typeface="Times New Roman" panose="02020603050405020304" pitchFamily="18" charset="0"/>
                <a:cs typeface="Times New Roman" panose="02020603050405020304" pitchFamily="18" charset="0"/>
              </a:rPr>
              <a:t>Оценката по Методиката </a:t>
            </a:r>
            <a:r>
              <a:rPr lang="ru-RU" sz="2000" dirty="0" smtClean="0">
                <a:latin typeface="Times New Roman" panose="02020603050405020304" pitchFamily="18" charset="0"/>
                <a:cs typeface="Times New Roman" panose="02020603050405020304" pitchFamily="18" charset="0"/>
              </a:rPr>
              <a:t>има </a:t>
            </a:r>
            <a:r>
              <a:rPr lang="ru-RU" sz="2000" dirty="0">
                <a:latin typeface="Times New Roman" panose="02020603050405020304" pitchFamily="18" charset="0"/>
                <a:cs typeface="Times New Roman" panose="02020603050405020304" pitchFamily="18" charset="0"/>
              </a:rPr>
              <a:t>за </a:t>
            </a:r>
            <a:r>
              <a:rPr lang="ru-RU" sz="2000" spc="-25" dirty="0">
                <a:latin typeface="Times New Roman" panose="02020603050405020304" pitchFamily="18" charset="0"/>
                <a:cs typeface="Times New Roman" panose="02020603050405020304" pitchFamily="18" charset="0"/>
              </a:rPr>
              <a:t>цел </a:t>
            </a:r>
            <a:r>
              <a:rPr lang="ru-RU" sz="2000" spc="-5" dirty="0">
                <a:latin typeface="Times New Roman" panose="02020603050405020304" pitchFamily="18" charset="0"/>
                <a:cs typeface="Times New Roman" panose="02020603050405020304" pitchFamily="18" charset="0"/>
              </a:rPr>
              <a:t>да</a:t>
            </a:r>
            <a:r>
              <a:rPr lang="ru-RU" sz="2000" spc="-50" dirty="0">
                <a:latin typeface="Times New Roman" panose="02020603050405020304" pitchFamily="18" charset="0"/>
                <a:cs typeface="Times New Roman" panose="02020603050405020304" pitchFamily="18" charset="0"/>
              </a:rPr>
              <a:t> </a:t>
            </a:r>
            <a:r>
              <a:rPr lang="ru-RU" sz="2000" spc="-20" dirty="0" smtClean="0">
                <a:latin typeface="Times New Roman" panose="02020603050405020304" pitchFamily="18" charset="0"/>
                <a:cs typeface="Times New Roman" panose="02020603050405020304" pitchFamily="18" charset="0"/>
              </a:rPr>
              <a:t>определи </a:t>
            </a:r>
            <a:r>
              <a:rPr lang="ru-RU" sz="2000" spc="-10" dirty="0" smtClean="0">
                <a:latin typeface="Times New Roman" panose="02020603050405020304" pitchFamily="18" charset="0"/>
                <a:cs typeface="Times New Roman" panose="02020603050405020304" pitchFamily="18" charset="0"/>
              </a:rPr>
              <a:t>потребността </a:t>
            </a:r>
            <a:r>
              <a:rPr lang="ru-RU" sz="2000" dirty="0">
                <a:latin typeface="Times New Roman" panose="02020603050405020304" pitchFamily="18" charset="0"/>
                <a:cs typeface="Times New Roman" panose="02020603050405020304" pitchFamily="18" charset="0"/>
              </a:rPr>
              <a:t>и </a:t>
            </a:r>
            <a:r>
              <a:rPr lang="ru-RU" sz="2000" spc="-15" dirty="0">
                <a:latin typeface="Times New Roman" panose="02020603050405020304" pitchFamily="18" charset="0"/>
                <a:cs typeface="Times New Roman" panose="02020603050405020304" pitchFamily="18" charset="0"/>
              </a:rPr>
              <a:t>пригодността </a:t>
            </a:r>
            <a:r>
              <a:rPr lang="ru-RU" sz="2000" dirty="0">
                <a:latin typeface="Times New Roman" panose="02020603050405020304" pitchFamily="18" charset="0"/>
                <a:cs typeface="Times New Roman" panose="02020603050405020304" pitchFamily="18" charset="0"/>
              </a:rPr>
              <a:t>на </a:t>
            </a:r>
            <a:r>
              <a:rPr lang="ru-RU" sz="2000" spc="-15" dirty="0">
                <a:latin typeface="Times New Roman" panose="02020603050405020304" pitchFamily="18" charset="0"/>
                <a:cs typeface="Times New Roman" panose="02020603050405020304" pitchFamily="18" charset="0"/>
              </a:rPr>
              <a:t>хората </a:t>
            </a:r>
            <a:r>
              <a:rPr lang="ru-RU" sz="2000" dirty="0">
                <a:latin typeface="Times New Roman" panose="02020603050405020304" pitchFamily="18" charset="0"/>
                <a:cs typeface="Times New Roman" panose="02020603050405020304" pitchFamily="18" charset="0"/>
              </a:rPr>
              <a:t>с </a:t>
            </a:r>
            <a:r>
              <a:rPr lang="ru-RU" sz="2000" spc="-5" dirty="0">
                <a:latin typeface="Times New Roman" panose="02020603050405020304" pitchFamily="18" charset="0"/>
                <a:cs typeface="Times New Roman" panose="02020603050405020304" pitchFamily="18" charset="0"/>
              </a:rPr>
              <a:t>трайни  увреждания </a:t>
            </a:r>
            <a:r>
              <a:rPr lang="ru-RU" sz="2000" spc="-10" dirty="0">
                <a:latin typeface="Times New Roman" panose="02020603050405020304" pitchFamily="18" charset="0"/>
                <a:cs typeface="Times New Roman" panose="02020603050405020304" pitchFamily="18" charset="0"/>
              </a:rPr>
              <a:t>към </a:t>
            </a:r>
            <a:r>
              <a:rPr lang="ru-RU" sz="2000" spc="-5" dirty="0">
                <a:latin typeface="Times New Roman" panose="02020603050405020304" pitchFamily="18" charset="0"/>
                <a:cs typeface="Times New Roman" panose="02020603050405020304" pitchFamily="18" charset="0"/>
              </a:rPr>
              <a:t>дадено </a:t>
            </a:r>
            <a:r>
              <a:rPr lang="ru-RU" sz="2000" dirty="0" smtClean="0">
                <a:latin typeface="Times New Roman" panose="02020603050405020304" pitchFamily="18" charset="0"/>
                <a:cs typeface="Times New Roman" panose="02020603050405020304" pitchFamily="18" charset="0"/>
              </a:rPr>
              <a:t>високотехнологично помощно средство, </a:t>
            </a:r>
            <a:r>
              <a:rPr lang="ru-RU" sz="2000" spc="-20" dirty="0">
                <a:latin typeface="Times New Roman" panose="02020603050405020304" pitchFamily="18" charset="0"/>
                <a:cs typeface="Times New Roman" panose="02020603050405020304" pitchFamily="18" charset="0"/>
              </a:rPr>
              <a:t>както</a:t>
            </a:r>
            <a:r>
              <a:rPr lang="ru-RU" sz="2000" spc="-55" dirty="0">
                <a:latin typeface="Times New Roman" panose="02020603050405020304" pitchFamily="18" charset="0"/>
                <a:cs typeface="Times New Roman" panose="02020603050405020304" pitchFamily="18" charset="0"/>
              </a:rPr>
              <a:t> </a:t>
            </a:r>
            <a:r>
              <a:rPr lang="ru-RU" sz="2000" dirty="0" smtClean="0">
                <a:latin typeface="Times New Roman" panose="02020603050405020304" pitchFamily="18" charset="0"/>
                <a:cs typeface="Times New Roman" panose="02020603050405020304" pitchFamily="18" charset="0"/>
              </a:rPr>
              <a:t>и </a:t>
            </a:r>
            <a:r>
              <a:rPr lang="ru-RU" sz="2000" spc="-10" dirty="0" smtClean="0">
                <a:latin typeface="Times New Roman" panose="02020603050405020304" pitchFamily="18" charset="0"/>
                <a:cs typeface="Times New Roman" panose="02020603050405020304" pitchFamily="18" charset="0"/>
              </a:rPr>
              <a:t>потенциалните ползи </a:t>
            </a:r>
            <a:r>
              <a:rPr lang="ru-RU" sz="2000" spc="-15" dirty="0">
                <a:latin typeface="Times New Roman" panose="02020603050405020304" pitchFamily="18" charset="0"/>
                <a:cs typeface="Times New Roman" panose="02020603050405020304" pitchFamily="18" charset="0"/>
              </a:rPr>
              <a:t>върху </a:t>
            </a:r>
            <a:r>
              <a:rPr lang="ru-RU" sz="2000" spc="-5" dirty="0">
                <a:latin typeface="Times New Roman" panose="02020603050405020304" pitchFamily="18" charset="0"/>
                <a:cs typeface="Times New Roman" panose="02020603050405020304" pitchFamily="18" charset="0"/>
              </a:rPr>
              <a:t>дейностите </a:t>
            </a:r>
            <a:r>
              <a:rPr lang="ru-RU" sz="2000" dirty="0">
                <a:latin typeface="Times New Roman" panose="02020603050405020304" pitchFamily="18" charset="0"/>
                <a:cs typeface="Times New Roman" panose="02020603050405020304" pitchFamily="18" charset="0"/>
              </a:rPr>
              <a:t>и  </a:t>
            </a:r>
            <a:r>
              <a:rPr lang="ru-RU" sz="2000" spc="-10" dirty="0">
                <a:latin typeface="Times New Roman" panose="02020603050405020304" pitchFamily="18" charset="0"/>
                <a:cs typeface="Times New Roman" panose="02020603050405020304" pitchFamily="18" charset="0"/>
              </a:rPr>
              <a:t>участието </a:t>
            </a:r>
            <a:r>
              <a:rPr lang="ru-RU" sz="2000" dirty="0">
                <a:latin typeface="Times New Roman" panose="02020603050405020304" pitchFamily="18" charset="0"/>
                <a:cs typeface="Times New Roman" panose="02020603050405020304" pitchFamily="18" charset="0"/>
              </a:rPr>
              <a:t>в </a:t>
            </a:r>
            <a:r>
              <a:rPr lang="ru-RU" sz="2000" spc="-5" dirty="0">
                <a:latin typeface="Times New Roman" panose="02020603050405020304" pitchFamily="18" charset="0"/>
                <a:cs typeface="Times New Roman" panose="02020603050405020304" pitchFamily="18" charset="0"/>
              </a:rPr>
              <a:t>обществения живот </a:t>
            </a:r>
            <a:r>
              <a:rPr lang="ru-RU" sz="2000" dirty="0">
                <a:latin typeface="Times New Roman" panose="02020603050405020304" pitchFamily="18" charset="0"/>
                <a:cs typeface="Times New Roman" panose="02020603050405020304" pitchFamily="18" charset="0"/>
              </a:rPr>
              <a:t>с </a:t>
            </a:r>
            <a:r>
              <a:rPr lang="ru-RU" sz="2000" spc="-10" dirty="0">
                <a:latin typeface="Times New Roman" panose="02020603050405020304" pitchFamily="18" charset="0"/>
                <a:cs typeface="Times New Roman" panose="02020603050405020304" pitchFamily="18" charset="0"/>
              </a:rPr>
              <a:t>фокус </a:t>
            </a:r>
            <a:r>
              <a:rPr lang="ru-RU" sz="2000" spc="-10" dirty="0" smtClean="0">
                <a:latin typeface="Times New Roman" panose="02020603050405020304" pitchFamily="18" charset="0"/>
                <a:cs typeface="Times New Roman" panose="02020603050405020304" pitchFamily="18" charset="0"/>
              </a:rPr>
              <a:t>към </a:t>
            </a:r>
            <a:r>
              <a:rPr lang="ru-RU" sz="2000" spc="-15" dirty="0">
                <a:latin typeface="Times New Roman" panose="02020603050405020304" pitchFamily="18" charset="0"/>
                <a:cs typeface="Times New Roman" panose="02020603050405020304" pitchFamily="18" charset="0"/>
              </a:rPr>
              <a:t>подобряване </a:t>
            </a:r>
            <a:r>
              <a:rPr lang="ru-RU" sz="2000" dirty="0">
                <a:latin typeface="Times New Roman" panose="02020603050405020304" pitchFamily="18" charset="0"/>
                <a:cs typeface="Times New Roman" panose="02020603050405020304" pitchFamily="18" charset="0"/>
              </a:rPr>
              <a:t>на </a:t>
            </a:r>
            <a:r>
              <a:rPr lang="ru-RU" sz="2000" spc="-5" dirty="0">
                <a:latin typeface="Times New Roman" panose="02020603050405020304" pitchFamily="18" charset="0"/>
                <a:cs typeface="Times New Roman" panose="02020603050405020304" pitchFamily="18" charset="0"/>
              </a:rPr>
              <a:t>функционалността </a:t>
            </a:r>
            <a:r>
              <a:rPr lang="ru-RU" sz="2000" dirty="0">
                <a:latin typeface="Times New Roman" panose="02020603050405020304" pitchFamily="18" charset="0"/>
                <a:cs typeface="Times New Roman" panose="02020603050405020304" pitchFamily="18" charset="0"/>
              </a:rPr>
              <a:t>в </a:t>
            </a:r>
            <a:r>
              <a:rPr lang="ru-RU" sz="2000" spc="-15" dirty="0" smtClean="0">
                <a:latin typeface="Times New Roman" panose="02020603050405020304" pitchFamily="18" charset="0"/>
                <a:cs typeface="Times New Roman" panose="02020603050405020304" pitchFamily="18" charset="0"/>
              </a:rPr>
              <a:t>образователната </a:t>
            </a:r>
            <a:r>
              <a:rPr lang="ru-RU" sz="2000" dirty="0">
                <a:latin typeface="Times New Roman" panose="02020603050405020304" pitchFamily="18" charset="0"/>
                <a:cs typeface="Times New Roman" panose="02020603050405020304" pitchFamily="18" charset="0"/>
              </a:rPr>
              <a:t>или </a:t>
            </a:r>
            <a:r>
              <a:rPr lang="ru-RU" sz="2000" spc="-20" dirty="0">
                <a:latin typeface="Times New Roman" panose="02020603050405020304" pitchFamily="18" charset="0"/>
                <a:cs typeface="Times New Roman" panose="02020603050405020304" pitchFamily="18" charset="0"/>
              </a:rPr>
              <a:t>трудовата</a:t>
            </a:r>
            <a:r>
              <a:rPr lang="ru-RU" sz="2000" spc="-25" dirty="0">
                <a:latin typeface="Times New Roman" panose="02020603050405020304" pitchFamily="18" charset="0"/>
                <a:cs typeface="Times New Roman" panose="02020603050405020304" pitchFamily="18" charset="0"/>
              </a:rPr>
              <a:t> </a:t>
            </a:r>
            <a:r>
              <a:rPr lang="ru-RU" sz="2000" spc="-20" dirty="0" smtClean="0">
                <a:latin typeface="Times New Roman" panose="02020603050405020304" pitchFamily="18" charset="0"/>
                <a:cs typeface="Times New Roman" panose="02020603050405020304" pitchFamily="18" charset="0"/>
              </a:rPr>
              <a:t>дейност. </a:t>
            </a:r>
          </a:p>
          <a:p>
            <a:pPr marL="266700" indent="0" algn="just">
              <a:buNone/>
            </a:pPr>
            <a:endParaRPr spc="-30" dirty="0"/>
          </a:p>
        </p:txBody>
      </p:sp>
      <p:sp>
        <p:nvSpPr>
          <p:cNvPr id="5" name="Slide Number Placeholder 4">
            <a:extLst>
              <a:ext uri="{FF2B5EF4-FFF2-40B4-BE49-F238E27FC236}">
                <a16:creationId xmlns:a16="http://schemas.microsoft.com/office/drawing/2014/main" id="{B190C70E-1A32-41EE-BBB8-FC10979C1B0D}"/>
              </a:ext>
            </a:extLst>
          </p:cNvPr>
          <p:cNvSpPr>
            <a:spLocks noGrp="1"/>
          </p:cNvSpPr>
          <p:nvPr>
            <p:ph type="sldNum" sz="quarter" idx="429496729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6F15528-21DE-4FAA-801E-634DDDAF4B2B}" type="slidenum">
              <a:rPr kumimoji="0" lang="bg-BG" sz="900" b="0" i="0" u="none" strike="noStrike" kern="1200" cap="none" spc="0" normalizeH="0" baseline="0" noProof="0" smtClean="0">
                <a:ln>
                  <a:noFill/>
                </a:ln>
                <a:solidFill>
                  <a:srgbClr val="90C226"/>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bg-BG" sz="900" b="0" i="0" u="none" strike="noStrike" kern="1200" cap="none" spc="0" normalizeH="0" baseline="0" noProof="0">
              <a:ln>
                <a:noFill/>
              </a:ln>
              <a:solidFill>
                <a:srgbClr val="90C226"/>
              </a:solidFill>
              <a:effectLst/>
              <a:uLnTx/>
              <a:uFillTx/>
              <a:latin typeface="Trebuchet MS" panose="020B0603020202020204"/>
              <a:ea typeface="+mn-ea"/>
              <a:cs typeface="+mn-cs"/>
            </a:endParaRPr>
          </a:p>
        </p:txBody>
      </p:sp>
      <p:sp>
        <p:nvSpPr>
          <p:cNvPr id="6" name="Date Placeholder 5">
            <a:extLst>
              <a:ext uri="{FF2B5EF4-FFF2-40B4-BE49-F238E27FC236}">
                <a16:creationId xmlns:a16="http://schemas.microsoft.com/office/drawing/2014/main" id="{ADEBA31F-FDCC-4091-964F-34746DC93F6A}"/>
              </a:ext>
            </a:extLst>
          </p:cNvPr>
          <p:cNvSpPr>
            <a:spLocks noGrp="1"/>
          </p:cNvSpPr>
          <p:nvPr>
            <p:ph type="dt" sz="half" idx="4294967295"/>
          </p:nvPr>
        </p:nvSpPr>
        <p:spPr>
          <a:xfrm flipH="1">
            <a:off x="8117072" y="6320589"/>
            <a:ext cx="45719" cy="85898"/>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pic>
        <p:nvPicPr>
          <p:cNvPr id="8" name="Picture 7"/>
          <p:cNvPicPr>
            <a:picLocks noChangeAspect="1"/>
          </p:cNvPicPr>
          <p:nvPr/>
        </p:nvPicPr>
        <p:blipFill>
          <a:blip r:embed="rId2"/>
          <a:stretch>
            <a:fillRect/>
          </a:stretch>
        </p:blipFill>
        <p:spPr>
          <a:xfrm>
            <a:off x="1363579" y="5406189"/>
            <a:ext cx="4803859" cy="1098883"/>
          </a:xfrm>
          <a:prstGeom prst="rect">
            <a:avLst/>
          </a:prstGeom>
        </p:spPr>
      </p:pic>
      <p:pic>
        <p:nvPicPr>
          <p:cNvPr id="9" name="Picture 8"/>
          <p:cNvPicPr>
            <a:picLocks noChangeAspect="1"/>
          </p:cNvPicPr>
          <p:nvPr/>
        </p:nvPicPr>
        <p:blipFill>
          <a:blip r:embed="rId3"/>
          <a:stretch>
            <a:fillRect/>
          </a:stretch>
        </p:blipFill>
        <p:spPr>
          <a:xfrm>
            <a:off x="6167438" y="4836695"/>
            <a:ext cx="2768014" cy="1917031"/>
          </a:xfrm>
          <a:prstGeom prst="rect">
            <a:avLst/>
          </a:prstGeom>
        </p:spPr>
      </p:pic>
    </p:spTree>
    <p:extLst>
      <p:ext uri="{BB962C8B-B14F-4D97-AF65-F5344CB8AC3E}">
        <p14:creationId xmlns:p14="http://schemas.microsoft.com/office/powerpoint/2010/main" val="42243310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216568"/>
            <a:ext cx="8779487" cy="1764632"/>
          </a:xfrm>
        </p:spPr>
        <p:txBody>
          <a:bodyPr>
            <a:noAutofit/>
          </a:bodyPr>
          <a:lstStyle/>
          <a:p>
            <a:pPr algn="just"/>
            <a:r>
              <a:rPr lang="bg-BG" sz="2000" b="1" dirty="0" smtClean="0">
                <a:solidFill>
                  <a:schemeClr val="tx1"/>
                </a:solidFill>
                <a:latin typeface="Times New Roman" panose="02020603050405020304" pitchFamily="18" charset="0"/>
                <a:cs typeface="Times New Roman" panose="02020603050405020304" pitchFamily="18" charset="0"/>
              </a:rPr>
              <a:t>В </a:t>
            </a:r>
            <a:r>
              <a:rPr lang="bg-BG" sz="2000" b="1" dirty="0">
                <a:solidFill>
                  <a:schemeClr val="tx1"/>
                </a:solidFill>
                <a:latin typeface="Times New Roman" panose="02020603050405020304" pitchFamily="18" charset="0"/>
                <a:cs typeface="Times New Roman" panose="02020603050405020304" pitchFamily="18" charset="0"/>
              </a:rPr>
              <a:t>периода </a:t>
            </a:r>
            <a:r>
              <a:rPr lang="bg-BG" sz="2000" b="1" dirty="0" smtClean="0">
                <a:solidFill>
                  <a:schemeClr val="tx1"/>
                </a:solidFill>
                <a:latin typeface="Times New Roman" panose="02020603050405020304" pitchFamily="18" charset="0"/>
                <a:cs typeface="Times New Roman" panose="02020603050405020304" pitchFamily="18" charset="0"/>
              </a:rPr>
              <a:t>17.05.2024 </a:t>
            </a:r>
            <a:r>
              <a:rPr lang="bg-BG" sz="2000" b="1" dirty="0">
                <a:solidFill>
                  <a:schemeClr val="tx1"/>
                </a:solidFill>
                <a:latin typeface="Times New Roman" panose="02020603050405020304" pitchFamily="18" charset="0"/>
                <a:cs typeface="Times New Roman" panose="02020603050405020304" pitchFamily="18" charset="0"/>
              </a:rPr>
              <a:t>г. </a:t>
            </a:r>
            <a:r>
              <a:rPr lang="bg-BG" sz="2000" b="1" dirty="0" smtClean="0">
                <a:solidFill>
                  <a:schemeClr val="tx1"/>
                </a:solidFill>
                <a:latin typeface="Times New Roman" panose="02020603050405020304" pitchFamily="18" charset="0"/>
                <a:cs typeface="Times New Roman" panose="02020603050405020304" pitchFamily="18" charset="0"/>
              </a:rPr>
              <a:t>- 17.07.2024 г. Агенцията </a:t>
            </a:r>
            <a:r>
              <a:rPr lang="bg-BG" sz="2000" b="1" dirty="0">
                <a:solidFill>
                  <a:schemeClr val="tx1"/>
                </a:solidFill>
                <a:latin typeface="Times New Roman" panose="02020603050405020304" pitchFamily="18" charset="0"/>
                <a:cs typeface="Times New Roman" panose="02020603050405020304" pitchFamily="18" charset="0"/>
              </a:rPr>
              <a:t>за социално подпомагане </a:t>
            </a:r>
            <a:r>
              <a:rPr lang="bg-BG" sz="2000" b="1" dirty="0" smtClean="0">
                <a:solidFill>
                  <a:schemeClr val="tx1"/>
                </a:solidFill>
                <a:latin typeface="Times New Roman" panose="02020603050405020304" pitchFamily="18" charset="0"/>
                <a:cs typeface="Times New Roman" panose="02020603050405020304" pitchFamily="18" charset="0"/>
              </a:rPr>
              <a:t>обяви процедура </a:t>
            </a:r>
            <a:r>
              <a:rPr lang="bg-BG" sz="2000" b="1" dirty="0">
                <a:solidFill>
                  <a:schemeClr val="tx1"/>
                </a:solidFill>
                <a:latin typeface="Times New Roman" panose="02020603050405020304" pitchFamily="18" charset="0"/>
                <a:cs typeface="Times New Roman" panose="02020603050405020304" pitchFamily="18" charset="0"/>
              </a:rPr>
              <a:t>за подбор на кандидати за осигуряване на </a:t>
            </a:r>
            <a:r>
              <a:rPr lang="bg-BG" sz="2000" b="1" dirty="0" smtClean="0">
                <a:solidFill>
                  <a:schemeClr val="tx1"/>
                </a:solidFill>
                <a:latin typeface="Times New Roman" panose="02020603050405020304" pitchFamily="18" charset="0"/>
                <a:cs typeface="Times New Roman" panose="02020603050405020304" pitchFamily="18" charset="0"/>
              </a:rPr>
              <a:t>високотехнологични помощни средства. </a:t>
            </a:r>
            <a:r>
              <a:rPr lang="bg-BG" sz="2000" b="1" dirty="0">
                <a:solidFill>
                  <a:schemeClr val="tx1"/>
                </a:solidFill>
                <a:latin typeface="Times New Roman" panose="02020603050405020304" pitchFamily="18" charset="0"/>
                <a:cs typeface="Times New Roman" panose="02020603050405020304" pitchFamily="18" charset="0"/>
              </a:rPr>
              <a:t>Информация за процедурата, заедно с всички документи, необходими за кандидатстването </a:t>
            </a:r>
            <a:r>
              <a:rPr lang="bg-BG" sz="2000" b="1" dirty="0" smtClean="0">
                <a:solidFill>
                  <a:schemeClr val="tx1"/>
                </a:solidFill>
                <a:latin typeface="Times New Roman" panose="02020603050405020304" pitchFamily="18" charset="0"/>
                <a:cs typeface="Times New Roman" panose="02020603050405020304" pitchFamily="18" charset="0"/>
              </a:rPr>
              <a:t>е публикувана </a:t>
            </a:r>
            <a:r>
              <a:rPr lang="bg-BG" sz="2000" b="1" dirty="0">
                <a:solidFill>
                  <a:schemeClr val="tx1"/>
                </a:solidFill>
                <a:latin typeface="Times New Roman" panose="02020603050405020304" pitchFamily="18" charset="0"/>
                <a:cs typeface="Times New Roman" panose="02020603050405020304" pitchFamily="18" charset="0"/>
              </a:rPr>
              <a:t>на официалната интернет страница на </a:t>
            </a:r>
            <a:r>
              <a:rPr lang="bg-BG" sz="2000" b="1" dirty="0" smtClean="0">
                <a:solidFill>
                  <a:schemeClr val="tx1"/>
                </a:solidFill>
                <a:latin typeface="Times New Roman" panose="02020603050405020304" pitchFamily="18" charset="0"/>
                <a:cs typeface="Times New Roman" panose="02020603050405020304" pitchFamily="18" charset="0"/>
              </a:rPr>
              <a:t>Агенцията.</a:t>
            </a:r>
            <a:r>
              <a:rPr lang="bg-BG" sz="2000" b="1" dirty="0">
                <a:solidFill>
                  <a:schemeClr val="tx1"/>
                </a:solidFill>
                <a:latin typeface="Times New Roman" panose="02020603050405020304" pitchFamily="18" charset="0"/>
                <a:cs typeface="Times New Roman" panose="02020603050405020304" pitchFamily="18" charset="0"/>
              </a:rPr>
              <a:t/>
            </a:r>
            <a:br>
              <a:rPr lang="bg-BG" sz="2000" b="1" dirty="0">
                <a:solidFill>
                  <a:schemeClr val="tx1"/>
                </a:solidFill>
                <a:latin typeface="Times New Roman" panose="02020603050405020304" pitchFamily="18" charset="0"/>
                <a:cs typeface="Times New Roman" panose="02020603050405020304" pitchFamily="18" charset="0"/>
              </a:rPr>
            </a:br>
            <a:r>
              <a:rPr lang="bg-BG" sz="2000" b="1" dirty="0" smtClean="0">
                <a:solidFill>
                  <a:schemeClr val="tx1"/>
                </a:solidFill>
                <a:latin typeface="Times New Roman" panose="02020603050405020304" pitchFamily="18" charset="0"/>
                <a:cs typeface="Times New Roman" panose="02020603050405020304" pitchFamily="18" charset="0"/>
              </a:rPr>
              <a:t/>
            </a:r>
            <a:br>
              <a:rPr lang="bg-BG" sz="2000" b="1" dirty="0" smtClean="0">
                <a:solidFill>
                  <a:schemeClr val="tx1"/>
                </a:solidFill>
                <a:latin typeface="Times New Roman" panose="02020603050405020304" pitchFamily="18" charset="0"/>
                <a:cs typeface="Times New Roman" panose="02020603050405020304" pitchFamily="18" charset="0"/>
              </a:rPr>
            </a:br>
            <a:r>
              <a:rPr lang="en-US" sz="2000" b="1" i="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https</a:t>
            </a:r>
            <a:r>
              <a:rPr lang="en-US" sz="2000" b="1" i="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://asp.government.bg/bg/deynosti/podkrepa-na-horata-s-uvrezhdaniya/proekt-predostavyane-na-pomoshni-sredstva-za-horata-s-trajni-uvrezhdaniya</a:t>
            </a:r>
            <a:r>
              <a:rPr lang="en-US" sz="2500" b="1" i="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bg-BG" sz="2500" b="1" i="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endParaRPr lang="bg-BG" sz="2500" b="1" i="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44904" y="3429000"/>
            <a:ext cx="5822533" cy="3116179"/>
          </a:xfrm>
        </p:spPr>
        <p:txBody>
          <a:bodyPr>
            <a:normAutofit fontScale="25000" lnSpcReduction="20000"/>
          </a:bodyPr>
          <a:lstStyle/>
          <a:p>
            <a:endParaRPr lang="en-US" b="1" dirty="0" smtClean="0"/>
          </a:p>
          <a:p>
            <a:pPr marL="0" indent="0" algn="just">
              <a:buNone/>
            </a:pPr>
            <a:endParaRPr lang="bg-BG" sz="6000" b="1" i="1" dirty="0" smtClean="0"/>
          </a:p>
          <a:p>
            <a:pPr marL="0" indent="0" algn="just">
              <a:buNone/>
            </a:pPr>
            <a:r>
              <a:rPr lang="bg-BG" sz="6000" b="1" i="1" dirty="0" smtClean="0"/>
              <a:t>Министерството </a:t>
            </a:r>
            <a:r>
              <a:rPr lang="bg-BG" sz="6000" b="1" i="1" dirty="0"/>
              <a:t>на труда и социалната политика,  Фонд „Социална закрила“ и Агенцията за хората с увреждания поддържат на интернет  страницата  си  информация  за  популяризиране на проекта. </a:t>
            </a:r>
          </a:p>
          <a:p>
            <a:pPr marL="0" indent="0" algn="just">
              <a:buNone/>
            </a:pPr>
            <a:r>
              <a:rPr lang="en-US" sz="6200" b="1" i="1" dirty="0">
                <a:solidFill>
                  <a:schemeClr val="tx1"/>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hlinkClick r:id="rId2"/>
              </a:rPr>
              <a:t>https://mlsp.government.bg/normativni-aktove-1</a:t>
            </a:r>
            <a:endParaRPr lang="en-US" sz="6200" b="1" i="1" dirty="0">
              <a:solidFill>
                <a:schemeClr val="tx1"/>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endParaRPr>
          </a:p>
          <a:p>
            <a:pPr marL="0" indent="0" algn="just">
              <a:buNone/>
            </a:pPr>
            <a:r>
              <a:rPr lang="en-US" sz="6200" b="1" i="1" dirty="0">
                <a:solidFill>
                  <a:schemeClr val="tx1"/>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hlinkClick r:id="rId3"/>
              </a:rPr>
              <a:t>https://ahu.mlsp.government.bg/home/</a:t>
            </a:r>
            <a:endParaRPr lang="en-US" sz="6200" b="1" i="1" dirty="0">
              <a:solidFill>
                <a:schemeClr val="tx1"/>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endParaRPr>
          </a:p>
          <a:p>
            <a:pPr marL="0" indent="0" algn="just">
              <a:buNone/>
            </a:pPr>
            <a:r>
              <a:rPr lang="en-US" sz="6400" b="1" i="1" dirty="0">
                <a:solidFill>
                  <a:schemeClr val="tx1"/>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hlinkClick r:id="rId4"/>
              </a:rPr>
              <a:t>https://www.mlsp.government.bg/fond-sotsialna-zakrila</a:t>
            </a:r>
            <a:endParaRPr lang="bg-BG" sz="6400" b="1" i="1" dirty="0">
              <a:solidFill>
                <a:schemeClr val="tx1"/>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endParaRPr>
          </a:p>
          <a:p>
            <a:pPr marL="0" indent="0" algn="just">
              <a:buNone/>
            </a:pPr>
            <a:endParaRPr lang="en-US" sz="2400" b="1" i="1" dirty="0">
              <a:solidFill>
                <a:schemeClr val="tx1"/>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endParaRPr>
          </a:p>
          <a:p>
            <a:pPr marL="0" indent="0" algn="just">
              <a:buNone/>
            </a:pPr>
            <a:r>
              <a:rPr lang="bg-BG" sz="6000" b="1" i="1" dirty="0" smtClean="0"/>
              <a:t>Организациите </a:t>
            </a:r>
            <a:r>
              <a:rPr lang="bg-BG" sz="6000" b="1" i="1" dirty="0"/>
              <a:t>на и за хората с увреждания ще окажат съдействие като информират лицата за възможностите за осигуряване на подкрепа по проекта.</a:t>
            </a:r>
          </a:p>
          <a:p>
            <a:endParaRPr lang="bg-BG" dirty="0"/>
          </a:p>
        </p:txBody>
      </p:sp>
      <p:pic>
        <p:nvPicPr>
          <p:cNvPr id="4" name="Picture 3"/>
          <p:cNvPicPr>
            <a:picLocks noChangeAspect="1"/>
          </p:cNvPicPr>
          <p:nvPr/>
        </p:nvPicPr>
        <p:blipFill>
          <a:blip r:embed="rId5"/>
          <a:stretch>
            <a:fillRect/>
          </a:stretch>
        </p:blipFill>
        <p:spPr>
          <a:xfrm>
            <a:off x="9569116" y="-1"/>
            <a:ext cx="2446421" cy="1788695"/>
          </a:xfrm>
          <a:prstGeom prst="rect">
            <a:avLst/>
          </a:prstGeom>
        </p:spPr>
      </p:pic>
      <p:pic>
        <p:nvPicPr>
          <p:cNvPr id="5" name="Picture 4"/>
          <p:cNvPicPr>
            <a:picLocks noChangeAspect="1"/>
          </p:cNvPicPr>
          <p:nvPr/>
        </p:nvPicPr>
        <p:blipFill>
          <a:blip r:embed="rId6"/>
          <a:stretch>
            <a:fillRect/>
          </a:stretch>
        </p:blipFill>
        <p:spPr>
          <a:xfrm>
            <a:off x="6505074" y="2883569"/>
            <a:ext cx="1462113" cy="1195137"/>
          </a:xfrm>
          <a:prstGeom prst="rect">
            <a:avLst/>
          </a:prstGeom>
        </p:spPr>
      </p:pic>
      <p:sp>
        <p:nvSpPr>
          <p:cNvPr id="6" name="Right Arrow 5"/>
          <p:cNvSpPr/>
          <p:nvPr/>
        </p:nvSpPr>
        <p:spPr>
          <a:xfrm>
            <a:off x="84219" y="2061410"/>
            <a:ext cx="521369" cy="4170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bg-BG"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pic>
        <p:nvPicPr>
          <p:cNvPr id="7" name="Picture 6"/>
          <p:cNvPicPr>
            <a:picLocks noChangeAspect="1"/>
          </p:cNvPicPr>
          <p:nvPr/>
        </p:nvPicPr>
        <p:blipFill>
          <a:blip r:embed="rId7"/>
          <a:stretch>
            <a:fillRect/>
          </a:stretch>
        </p:blipFill>
        <p:spPr>
          <a:xfrm>
            <a:off x="6256421" y="4981075"/>
            <a:ext cx="2368493" cy="1347536"/>
          </a:xfrm>
          <a:prstGeom prst="rect">
            <a:avLst/>
          </a:prstGeom>
        </p:spPr>
      </p:pic>
    </p:spTree>
    <p:extLst>
      <p:ext uri="{BB962C8B-B14F-4D97-AF65-F5344CB8AC3E}">
        <p14:creationId xmlns:p14="http://schemas.microsoft.com/office/powerpoint/2010/main" val="1897396742"/>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414</TotalTime>
  <Words>1380</Words>
  <Application>Microsoft Office PowerPoint</Application>
  <PresentationFormat>Widescreen</PresentationFormat>
  <Paragraphs>164</Paragraphs>
  <Slides>25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Calibri</vt:lpstr>
      <vt:lpstr>Times New Roman</vt:lpstr>
      <vt:lpstr>Trebuchet MS</vt:lpstr>
      <vt:lpstr>Wingdings</vt:lpstr>
      <vt:lpstr>Wingdings 3</vt:lpstr>
      <vt:lpstr>Facet</vt:lpstr>
      <vt:lpstr>     НАЦИОНАЛЕН ПЛАН ЗА ВЪЗСТАНОВЯВАНЕ И УСТОЙЧИВОСТ НА РЕПУБЛИКА БЪЛГАРИЯ </vt:lpstr>
      <vt:lpstr>ТЪРСЕНЕ НА РЕШЕНИЯ … Осигуряване на достъпност и мобилност? Стимулиране на иновациите? Подобряване на качеството на живот? Как да се съобразим с изискванията за достъпност на европейски регламенти, директиви и стандарти относно създаване на достъпност на информацията и комуникациите за хората с увреждания и на възможностите за възприемане и улесняване на използването на допълващи и алтернативни способи на комуникация?  </vt:lpstr>
      <vt:lpstr>     ИНВЕСТИЦИЯ „ПРЕДОСТАВЯНЕ НА ПОМОЩНИ СРЕДСТВА ЗА ЛИЦА С ТРАЙНИ УВРЕЖДАНИЯ“ ПО НАЦИОНАЛНИЯ ПЛАН ЗА ВЪЗСТАНОВЯВАНЕ И УСТОЙЧИВОСТ НА РЕПУБЛИКА БЪЛГАРИЯ  /планиран период на изпълнение: 2022 – 2024 г./ </vt:lpstr>
      <vt:lpstr> ОБЩАТА ЦЕЛ: Насърчаване на дейностите по осигуряване на лична мобилност и достъпност за хора с трайни увреждания за тяхното социално приобщаване, като се отчитат и специфичните им потребности.   ОСНОВНИ ИНВЕСТИЦИОННИ ДЕЙНОСТИ: : Дейност № 1. Предоставяне и финансиране на висококачествени и високотехнологични  помощни средства за хора с трайни увреждания за компенсация на сетивен дефицит (компютърна конфигурация и/или преносим компютър с лицензиран софтуер; специализирани софтуерни програми; електронни технически средства, и други).  Дейност № 2. Предоставяне и финансиране на помощни средства за хора с трайни увреждания за създаване на достъпна среда), свързана с мобилността и свободното  придвижване (приспособления и съоръжения за адаптиране на помощни моторни превозни средства, електростимулатори, многофункционални системи и други.  Дейност № 3. Осигуряване на обучения за ползване на помощните средства.  Мотивационни обучения.  Дейност № 4. Организация и управление на проекта. </vt:lpstr>
      <vt:lpstr>    ЦЕЛЕВА ГРУПА:</vt:lpstr>
      <vt:lpstr>ОЧАКВАН РЕЗУЛТАТ:</vt:lpstr>
      <vt:lpstr>Методиката за подбор на лица с  трайни увреждания.   Основи на био-психо-социалния  модел </vt:lpstr>
      <vt:lpstr>Цел на Методиката:  Установяване на  ограниченията, възпрепятстващи хората с  трайни увреждания да осъществяват функционалността си в ежедневните  дейности, и да прецени полезността на конкретни помощно средство за подобряване на тяхната  независимост и пълноценното им участие в  отделните сфери на обществения живот. </vt:lpstr>
      <vt:lpstr>В периода 17.05.2024 г. - 17.07.2024 г. Агенцията за социално подпомагане обяви процедура за подбор на кандидати за осигуряване на високотехнологични помощни средства. Информация за процедурата, заедно с всички документи, необходими за кандидатстването е публикувана на официалната интернет страница на Агенцията.  https://asp.government.bg/bg/deynosti/podkrepa-na-horata-s-uvrezhdaniya/proekt-predostavyane-na-pomoshni-sredstva-za-horata-s-trajni-uvrezhdaniya. </vt:lpstr>
      <vt:lpstr>Начин на кандидатстване: Система за социално  подпомагане</vt:lpstr>
      <vt:lpstr>ПРОЦЕДУРА НА ПОДБОР</vt:lpstr>
      <vt:lpstr>СПИСЪК НА ВИСОКОТЕХНОЛОГИЧНИ ПОМОЩНИ СРЕДСТВА КЪМ МЕТОДИКАТА ЗА ПОДБОР НА ЛИЦА С ТРАЙНИ УВРЕЖДАНИЯ  (ПРИЛОЖЕНИЕ № 5) </vt:lpstr>
      <vt:lpstr>    ПРЕНОСИМО УСТРОЙСТВО С ИЗКУСТВЕН ИНТЕЛЕКТ ЗА ХОРА СЪС ЗРИТЕЛНИ УВРЕЖДАНИЯ (НЕЗРЯЩИ ИЛИ ХОРА С ЧАСТИЧНО ЗРЕНИЕ)   подвижна иновативна помощна технология за носене, базирана на силата на     изкуственото зрение, като позволява достъп до визуална информация, предавана звуково в реално време с вграден високоговорител (чете текст от всякакви повърхности /отпечатан или цифров/, разпознава лица, продукти, банкноти, дава информация за дата и час).  Устройството създава условия за връщане към независимостта, активно включване на пазара на труда и образователната система, посредством възможността за самостоятелно изпълнение на съответните дейности и задачи без необходимостта от чужда асистентска подкрепа.    </vt:lpstr>
      <vt:lpstr>УСТРОЙСТВА, ПОДПОМАГАЩИ ХОРА СЪС ЗРИТЕЛНИ УВРЕЖДАНИЯ </vt:lpstr>
      <vt:lpstr>УСТРОЙСТВА, ПОДПОМАГАЩИ ХОРА СЪС ЗРИТЕЛНИ УВРЕЖДАНИЯ </vt:lpstr>
      <vt:lpstr>УСТРОЙСТВА, ПОДПОМАГАЩИ ХОРА СЪС ЗРИТЕЛНИ УВРЕЖДАНИЯ</vt:lpstr>
      <vt:lpstr>УСТРОЙСТВА ЗА ВЗАИМОДЕЙСТВИЕ С КОМПЮТЪР С ПОГЛЕД И КОНТРОЛ С ПОГЛЕД НА ЦЕЛИЯ КОМПЮТЪР /СПЕЦИАЛИЗИРАН СОФТУЕР ЗА ДОПЪЛВАЩА И АЛТЕРНАТИВНА КОМУНИКАЦИЯ: </vt:lpstr>
      <vt:lpstr>ВЕРТИКАЛИЗИРАЩА ЕЛЕКТРИЧЕСКА ИНВАЛИДНА КОЛИЧКА: </vt:lpstr>
      <vt:lpstr>ЕЛЕКТРИЧЕСКИ МОТОР ЗА ИНВАЛИДНА КОЛИЧКА </vt:lpstr>
      <vt:lpstr>СИСТЕМИ ЗА ИЗКАЧВАНЕ И СЛИЗАНЕ НА СТЪЛБИ  </vt:lpstr>
      <vt:lpstr>НЕРВЕН И МУСКУЛЕН СТИМУЛАТОР  ТИПОВЕ СИСТЕМИ:</vt:lpstr>
      <vt:lpstr>МОБИЛНИ УСТРОЙСТВА ЗА ПРЕОДОЛЯВАНЕ НА РАЗЛИЧНИ НЕРАВНОСТИ И ЗА ИЗВЪРШВАНЕ НА ДВИЖЕНИЕ ПО СТЪЛБИЩА, КОИТО ПРЕДОСТАВЯТ ВЪЗМОЖНОСТ ЗА ОСИГУРЯВАНЕ НА ДОСТЪПНА СРЕДА         Устройство за придвижване на хора по стълби     Устройство за изкачване и сваляне на хора с инвалидни колички по стълби      Мултифункционално устройство за повдигане, трансфер, в т.ч. лифтери    </vt:lpstr>
      <vt:lpstr>МИОЕЛЕКТРИЧНИ/ МОДУЛНИ ПРОТЕЗИ, ИЗРАБОТВАНИ ПО ПОРЪЧКА НА БАЗА НА ИНДИВИДУАЛНО ЗАДАНИЕ, СЪОБРАЗНО НУЖДИТЕ, ФУНКЦИОНАЛНИЯ ДЕФИЦИТ И ВИСОКА СТЕПЕН НА АКТИВНОСТ НА ПОЛЗВАТЕЛЯ</vt:lpstr>
      <vt:lpstr>PowerPoint Presentation</vt:lpstr>
      <vt:lpstr>  БЛАГОДАРЯ ВИ ЗА ВНИМАНИЕТО!</vt:lpstr>
    </vt:vector>
  </TitlesOfParts>
  <Company>HP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Lyubomira Arshinkova</dc:creator>
  <cp:lastModifiedBy>User</cp:lastModifiedBy>
  <cp:revision>193</cp:revision>
  <dcterms:created xsi:type="dcterms:W3CDTF">2024-05-08T09:06:03Z</dcterms:created>
  <dcterms:modified xsi:type="dcterms:W3CDTF">2024-05-29T09:36:07Z</dcterms:modified>
</cp:coreProperties>
</file>