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80" r:id="rId4"/>
    <p:sldId id="261" r:id="rId5"/>
    <p:sldId id="285" r:id="rId6"/>
    <p:sldId id="262" r:id="rId7"/>
    <p:sldId id="263" r:id="rId8"/>
    <p:sldId id="270" r:id="rId9"/>
    <p:sldId id="264" r:id="rId10"/>
    <p:sldId id="277" r:id="rId11"/>
    <p:sldId id="266" r:id="rId12"/>
    <p:sldId id="281" r:id="rId13"/>
    <p:sldId id="268" r:id="rId14"/>
    <p:sldId id="279" r:id="rId15"/>
    <p:sldId id="265" r:id="rId16"/>
  </p:sldIdLst>
  <p:sldSz cx="12192000" cy="6858000"/>
  <p:notesSz cx="6648450" cy="9850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CAB77D-6A05-4F56-AA74-2781C80014AC}" type="datetimeFigureOut">
              <a:rPr lang="bg-BG"/>
              <a:pPr>
                <a:defRPr/>
              </a:pPr>
              <a:t>3.6.2024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0" y="9356725"/>
            <a:ext cx="28813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8EC20DF-C6EC-40FF-8EFE-47D3F465603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0D2024-707A-47D9-B51E-A087797E1821}" type="datetimeFigureOut">
              <a:rPr lang="bg-BG"/>
              <a:pPr>
                <a:defRPr/>
              </a:pPr>
              <a:t>3.6.2024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1231900"/>
            <a:ext cx="5908675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740275"/>
            <a:ext cx="5318125" cy="3878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6725"/>
            <a:ext cx="28813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550" y="9356725"/>
            <a:ext cx="28813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986C59-3766-49A5-8DF3-8C0CD03C725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00806C-C1C2-4043-B67A-17BF6685CD51}" type="slidenum">
              <a:rPr lang="bg-BG" altLang="bg-BG">
                <a:cs typeface="Arial" panose="020B0604020202020204" pitchFamily="34" charset="0"/>
              </a:rPr>
              <a:pPr/>
              <a:t>1</a:t>
            </a:fld>
            <a:endParaRPr lang="bg-BG" altLang="bg-BG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47DF-6FF8-4EA5-B3C3-27B4B584574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5983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7E82-F277-4EA3-BB29-80399BE7ACB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7294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57DC-227A-498C-A28B-626885BAB42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482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9E2A-85AF-4443-A42D-5CDBF61E458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9700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C57C-B571-485C-AE52-C008398019F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6710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AF4C-9C93-4685-AA35-D29066AE77F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4215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799-66E0-40E4-8F49-FC66671AC9E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6513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D91D-238B-40D1-B659-67C0AC5742A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1530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0B1A-E486-4720-9130-5D8528E977F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1039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2665-0F32-44FA-842B-62A7EB42CC6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5713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4E31-8ECD-4D26-BB3E-C9A2E48659C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2663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bg-BG"/>
              <a:t>20.2.2015 г.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D231CA-E69A-4FF1-9223-F7AB8ACEE09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lobaltour.b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nfri@abv.b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3097213" y="1944688"/>
            <a:ext cx="7134225" cy="39703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bg-BG" altLang="en-US" sz="3600" b="1" smtClean="0">
                <a:solidFill>
                  <a:srgbClr val="7030A0"/>
                </a:solidFill>
              </a:rPr>
              <a:t>Достъпна заетост и трудова среда </a:t>
            </a:r>
            <a:r>
              <a:rPr lang="ru-RU" altLang="en-US" sz="3600" b="1" smtClean="0">
                <a:solidFill>
                  <a:srgbClr val="7030A0"/>
                </a:solidFill>
              </a:rPr>
              <a:t>в</a:t>
            </a:r>
            <a:r>
              <a:rPr lang="en-US" altLang="en-US" sz="3600" b="1" smtClean="0">
                <a:solidFill>
                  <a:srgbClr val="7030A0"/>
                </a:solidFill>
              </a:rPr>
              <a:t> </a:t>
            </a:r>
            <a:r>
              <a:rPr lang="ru-RU" altLang="en-US" sz="3600" b="1" smtClean="0">
                <a:solidFill>
                  <a:srgbClr val="7030A0"/>
                </a:solidFill>
              </a:rPr>
              <a:t>мрежата на НФРИ</a:t>
            </a:r>
            <a:endParaRPr lang="ru-RU" altLang="en-US" sz="3600" b="1" smtClean="0">
              <a:solidFill>
                <a:srgbClr val="7030A0"/>
              </a:solidFill>
              <a:cs typeface="Aharoni" panose="02010803020104030203" pitchFamily="2" charset="-79"/>
            </a:endParaRPr>
          </a:p>
          <a:p>
            <a:pPr eaLnBrk="1" hangingPunct="1">
              <a:lnSpc>
                <a:spcPct val="100000"/>
              </a:lnSpc>
            </a:pPr>
            <a:endParaRPr lang="bg-BG" altLang="en-US" sz="3600" smtClean="0">
              <a:solidFill>
                <a:srgbClr val="7030A0"/>
              </a:solidFill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5DCB96-8194-4C34-8974-2C5A9D12B568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7364413" y="4002088"/>
            <a:ext cx="28702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bg-BG" sz="2400" b="1" dirty="0">
                <a:latin typeface="+mn-lt"/>
              </a:rPr>
              <a:t> </a:t>
            </a:r>
            <a:r>
              <a:rPr lang="bg-BG" altLang="bg-BG" sz="2400" dirty="0">
                <a:solidFill>
                  <a:srgbClr val="7030A0"/>
                </a:solidFill>
                <a:latin typeface="+mn-lt"/>
              </a:rPr>
              <a:t>Елка Тодорова, НФРИ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altLang="bg-BG" sz="2400" dirty="0">
              <a:latin typeface="+mn-lt"/>
            </a:endParaRPr>
          </a:p>
        </p:txBody>
      </p:sp>
      <p:pic>
        <p:nvPicPr>
          <p:cNvPr id="4101" name="Imagen 2" descr="Imagen que contiene Rectángulo&#10;&#10;Descripción generada automáticam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-188913"/>
            <a:ext cx="80581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08000" y="258763"/>
            <a:ext cx="11684000" cy="71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 Туристическа агенция Глобал Тур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6888" y="1093303"/>
            <a:ext cx="11859768" cy="5590961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ru-RU" sz="18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 	</a:t>
            </a:r>
            <a:endParaRPr lang="ru-RU" sz="1800" dirty="0"/>
          </a:p>
          <a:p>
            <a:pPr marL="27432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800" dirty="0"/>
              <a:t>Постижения</a:t>
            </a:r>
            <a:r>
              <a:rPr lang="ru-RU" sz="1800" dirty="0" smtClean="0"/>
              <a:t>:</a:t>
            </a:r>
          </a:p>
          <a:p>
            <a:pPr marL="27432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Онлайн платформа с резервационна система  </a:t>
            </a:r>
            <a:r>
              <a:rPr lang="en-US" sz="1800" dirty="0" smtClean="0">
                <a:hlinkClick r:id="rId2"/>
              </a:rPr>
              <a:t>www.globaltour.bg</a:t>
            </a:r>
            <a:r>
              <a:rPr lang="ru-RU" sz="1800" dirty="0" smtClean="0"/>
              <a:t>, включително контакт с виртуална централа, бизнес </a:t>
            </a:r>
            <a:r>
              <a:rPr lang="en-US" sz="1800" dirty="0" err="1" smtClean="0"/>
              <a:t>Viber</a:t>
            </a:r>
            <a:r>
              <a:rPr lang="en-US" sz="1800" dirty="0" smtClean="0"/>
              <a:t> </a:t>
            </a:r>
            <a:r>
              <a:rPr lang="bg-BG" sz="1800" dirty="0" smtClean="0"/>
              <a:t>канал и </a:t>
            </a:r>
            <a:r>
              <a:rPr lang="en-US" sz="1800" dirty="0" smtClean="0"/>
              <a:t>Messenger</a:t>
            </a:r>
            <a:r>
              <a:rPr lang="ru-RU" sz="1800" dirty="0" smtClean="0"/>
              <a:t>;</a:t>
            </a:r>
            <a:endParaRPr lang="ru-RU" sz="1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B2B </a:t>
            </a:r>
            <a:r>
              <a:rPr lang="bg-BG" sz="1800" dirty="0"/>
              <a:t>програма и партньорство с над 100 туристически агенции</a:t>
            </a:r>
            <a:r>
              <a:rPr lang="bg-BG" sz="1800" dirty="0" smtClean="0"/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Превоз на на хора с увреждания с достъпни микробуси;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Модерен автобусен парк.</a:t>
            </a:r>
            <a:endParaRPr lang="ru-RU" sz="18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bg-BG" sz="18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bg-BG" sz="1800" dirty="0"/>
              <a:t>	</a:t>
            </a:r>
            <a:endParaRPr lang="ru-RU" sz="1800" dirty="0"/>
          </a:p>
          <a:p>
            <a:pPr marL="2130552" lvl="8" algn="ctr">
              <a:buClr>
                <a:srgbClr val="D19049"/>
              </a:buClr>
              <a:buFont typeface="Wingdings 3"/>
              <a:buNone/>
              <a:defRPr/>
            </a:pPr>
            <a:r>
              <a:rPr lang="bg-BG" dirty="0">
                <a:solidFill>
                  <a:prstClr val="black"/>
                </a:solidFill>
              </a:rPr>
              <a:t>	         		</a:t>
            </a:r>
            <a:endParaRPr b="1" dirty="0">
              <a:solidFill>
                <a:prstClr val="black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bg-BG" sz="1800" dirty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0"/>
            <a:ext cx="326231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3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Да Винчи Клиник</a:t>
            </a:r>
          </a:p>
        </p:txBody>
      </p:sp>
      <p:pic>
        <p:nvPicPr>
          <p:cNvPr id="15363" name="Picture 4" descr="D:\My Documents\PANAIR-PLOVDIV\2018\заКАТАЛОГ\Firmi danni i snimki\DAVINCHI\IMG-b9d1d82a76fa78109814a5e861985e3b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5025" y="2536825"/>
            <a:ext cx="2132013" cy="1600200"/>
          </a:xfrm>
        </p:spPr>
      </p:pic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9047156-BE33-41DB-8078-4B68D1E8A351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88" y="1941513"/>
            <a:ext cx="89154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Модерна стоматологична клиника със </a:t>
            </a: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собствена </a:t>
            </a: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зъботехническа лаборатория, оборудвана с високотехнологична апаратура и инструментариум, в която: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работят хора с увреждания;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обслужвани са хора с увреждания.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5366" name="Picture 3" descr="D:\My Documents\PANAIR-PLOVDIV\2018\заКАТАЛОГ\Firmi danni i snimki\DAVINCHI\лаборатор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0" y="347663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D:\My Documents\PANAIR-PLOVDIV\2018\заКАТАЛОГ\Firmi danni i snimki\DAVINCHI\лаборатория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5" y="422275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3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Трудово лечебно стопанство ЕООД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46263"/>
            <a:ext cx="8326437" cy="48752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bg-BG" sz="2400" dirty="0"/>
              <a:t>	</a:t>
            </a:r>
          </a:p>
          <a:p>
            <a:pPr algn="just" eaLnBrk="1" fontAlgn="auto" hangingPunct="1">
              <a:spcBef>
                <a:spcPct val="0"/>
              </a:spcBef>
              <a:defRPr/>
            </a:pPr>
            <a:r>
              <a:rPr lang="ru-RU" sz="2400" dirty="0"/>
              <a:t> </a:t>
            </a:r>
            <a:r>
              <a:rPr lang="ru-RU" sz="2400" dirty="0" smtClean="0"/>
              <a:t>Дейности, насочени към служителите с увреждания:</a:t>
            </a:r>
          </a:p>
          <a:p>
            <a:pPr algn="just" eaLnBrk="1" fontAlgn="auto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bg-BG" sz="2400" dirty="0" smtClean="0"/>
              <a:t> 	</a:t>
            </a:r>
          </a:p>
          <a:p>
            <a:pPr algn="just" eaLnBrk="1" fontAlgn="auto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bg-BG" sz="2400" dirty="0" smtClean="0"/>
              <a:t>- терапия чрез труд на хора с психически, умствени и поведенчески проблеми.</a:t>
            </a:r>
          </a:p>
          <a:p>
            <a:pPr algn="just" eaLnBrk="1" fontAlgn="auto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endParaRPr lang="ru-RU" sz="2400" dirty="0" smtClean="0"/>
          </a:p>
          <a:p>
            <a:pPr algn="just" eaLnBrk="1" fontAlgn="auto" hangingPunct="1">
              <a:spcBef>
                <a:spcPct val="0"/>
              </a:spcBef>
              <a:defRPr/>
            </a:pPr>
            <a:r>
              <a:rPr lang="ru-RU" sz="2400" dirty="0" smtClean="0"/>
              <a:t>Производствени дейности и услуги: </a:t>
            </a:r>
          </a:p>
          <a:p>
            <a:pPr algn="just" eaLnBrk="1" fontAlgn="auto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endParaRPr lang="ru-RU" sz="2400" dirty="0" smtClean="0"/>
          </a:p>
          <a:p>
            <a:pPr algn="just" eaLnBrk="1" fontAlgn="auto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ru-RU" sz="2400" dirty="0" smtClean="0"/>
              <a:t>- книговезка дейност;</a:t>
            </a:r>
          </a:p>
          <a:p>
            <a:pPr algn="just" eaLnBrk="1" fontAlgn="auto" hangingPunct="1">
              <a:spcBef>
                <a:spcPct val="0"/>
              </a:spcBef>
              <a:buFontTx/>
              <a:buChar char="-"/>
              <a:defRPr/>
            </a:pPr>
            <a:r>
              <a:rPr lang="ru-RU" sz="2400" dirty="0" smtClean="0"/>
              <a:t>почистване;</a:t>
            </a:r>
          </a:p>
          <a:p>
            <a:pPr algn="just" eaLnBrk="1" fontAlgn="auto" hangingPunct="1">
              <a:spcBef>
                <a:spcPct val="0"/>
              </a:spcBef>
              <a:buFontTx/>
              <a:buChar char="-"/>
              <a:defRPr/>
            </a:pPr>
            <a:r>
              <a:rPr lang="ru-RU" sz="2400" dirty="0" smtClean="0"/>
              <a:t> </a:t>
            </a:r>
            <a:r>
              <a:rPr lang="ru-RU" sz="2400" dirty="0"/>
              <a:t>производство на еднократни консумативи за </a:t>
            </a:r>
            <a:r>
              <a:rPr lang="ru-RU" sz="2400" dirty="0" smtClean="0"/>
              <a:t>здравни заведения;</a:t>
            </a: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-   халотерапия </a:t>
            </a:r>
            <a:r>
              <a:rPr lang="ru-RU" sz="2400" dirty="0"/>
              <a:t>- солна стая за хора с увреждания.</a:t>
            </a:r>
            <a:br>
              <a:rPr lang="ru-RU" sz="2400" dirty="0"/>
            </a:br>
            <a:endParaRPr lang="bg-BG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1B2C79-378B-4C22-AE1C-5915627DF1B6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419350"/>
            <a:ext cx="35433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Работоспособни.бг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93700" y="1846263"/>
            <a:ext cx="6510338" cy="476408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bg-BG" altLang="bg-BG" smtClean="0"/>
              <a:t>Независима кариерна медия и платформа за подкрепа на хора с увреждания, които активно търсят начален старт или промяна в своята професионална кариера. </a:t>
            </a: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bg-BG" altLang="bg-BG" smtClean="0"/>
          </a:p>
          <a:p>
            <a:pPr eaLnBrk="1" hangingPunct="1">
              <a:lnSpc>
                <a:spcPct val="120000"/>
              </a:lnSpc>
            </a:pPr>
            <a:r>
              <a:rPr lang="bg-BG" altLang="bg-BG" smtClean="0"/>
              <a:t>Работодателите публикуват безплатни оферти за работни места.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0952EA-2AAB-4D9D-8181-DCA4920615E0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846263"/>
            <a:ext cx="45370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14663" y="198438"/>
            <a:ext cx="8974137" cy="8969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Развитие на социално предприемачество и </a:t>
            </a:r>
            <a:br>
              <a:rPr lang="bg-BG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bg-BG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обмяна на опит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450" y="1082675"/>
            <a:ext cx="8113713" cy="11334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Европейски панаир на социалното предприемачество</a:t>
            </a:r>
            <a:endParaRPr lang="bg-B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 descr="IMG_1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17488"/>
            <a:ext cx="30257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IMG_25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181225"/>
            <a:ext cx="3035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30175" y="3932238"/>
            <a:ext cx="3556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bg-BG" sz="1100" b="1">
                <a:cs typeface="Arial" panose="020B0604020202020204" pitchFamily="34" charset="0"/>
              </a:rPr>
              <a:t>Пловдив , март 2014 г.</a:t>
            </a:r>
            <a:endParaRPr lang="en-US" altLang="bg-BG" sz="1100" b="1">
              <a:cs typeface="Arial" panose="020B0604020202020204" pitchFamily="34" charset="0"/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0" y="1868488"/>
            <a:ext cx="3962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bg-BG" sz="1100" b="1">
                <a:cs typeface="Arial" panose="020B0604020202020204" pitchFamily="34" charset="0"/>
              </a:rPr>
              <a:t> Пловдив, март 2012 г.</a:t>
            </a:r>
            <a:endParaRPr lang="en-US" altLang="bg-BG" sz="1100" b="1">
              <a:cs typeface="Arial" panose="020B0604020202020204" pitchFamily="34" charset="0"/>
            </a:endParaRP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3360738" y="4203700"/>
            <a:ext cx="335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bg-BG" sz="1100" b="1">
                <a:cs typeface="Arial" panose="020B0604020202020204" pitchFamily="34" charset="0"/>
              </a:rPr>
              <a:t>Пловдив, март 2017 г.</a:t>
            </a:r>
            <a:endParaRPr lang="en-US" altLang="bg-BG" sz="1100" b="1">
              <a:cs typeface="Arial" panose="020B0604020202020204" pitchFamily="34" charset="0"/>
            </a:endParaRPr>
          </a:p>
        </p:txBody>
      </p:sp>
      <p:pic>
        <p:nvPicPr>
          <p:cNvPr id="18441" name="Picture 13" descr="D:\My Documents\PANAIR-PLOVDIV\2018\заКАТАЛОГ\GIP_2221 - 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2484438"/>
            <a:ext cx="26003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827088" y="5964238"/>
            <a:ext cx="203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bg-BG" sz="1100" b="1">
                <a:cs typeface="Arial" panose="020B0604020202020204" pitchFamily="34" charset="0"/>
              </a:rPr>
              <a:t>Пловдив, март 2019 г.</a:t>
            </a:r>
            <a:endParaRPr lang="en-US" altLang="bg-BG" sz="1100" b="1">
              <a:cs typeface="Arial" panose="020B0604020202020204" pitchFamily="34" charset="0"/>
            </a:endParaRPr>
          </a:p>
        </p:txBody>
      </p:sp>
      <p:pic>
        <p:nvPicPr>
          <p:cNvPr id="18443" name="Picture 16" descr="D:\My Documents\PROEKTI\2018\АКТИВНО ВКЛЮЧВАНЕ ОП РЧР\ZOP\ПОДИЗПЪЛНИТЕЛИ\ВИДЕА-РЕКЛАМНИ МАТЕРИАЛИ\ВИДЕА\ВИДЕА-ЛАСТ\БНТ2-Косара\Продукти-хора-с-увреждания\АВИС-IMG_8864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316413"/>
            <a:ext cx="30670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6923088" y="2378075"/>
            <a:ext cx="47942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200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000">
                <a:cs typeface="Arial" panose="020B0604020202020204" pitchFamily="34" charset="0"/>
              </a:rPr>
              <a:t>Повече от 90 социални предприятия, кооперации и неправителствени организации участват в ежегодните издания на форума в Пловдив и София.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200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000">
                <a:cs typeface="Arial" panose="020B0604020202020204" pitchFamily="34" charset="0"/>
              </a:rPr>
              <a:t>В рамките на събитието се провеждат дискусии, свързани с мястото и ролята на предприятията от социалната икономика, финансови механизми за неговата устойчивост и държавна подкрепа за развитието на сектора.</a:t>
            </a:r>
            <a:endParaRPr lang="bg-BG" altLang="en-US" sz="2000">
              <a:cs typeface="Arial" panose="020B0604020202020204" pitchFamily="34" charset="0"/>
            </a:endParaRPr>
          </a:p>
        </p:txBody>
      </p:sp>
      <p:pic>
        <p:nvPicPr>
          <p:cNvPr id="18445" name="Picture 16" descr="I:\My Documents\NFRI\FINANSOVIiOTCHETI\2023\4-to\СЪБИТИЯ\панаирСофия5-8-10-23\dsc-67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465638"/>
            <a:ext cx="26352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3306763" y="6118225"/>
            <a:ext cx="335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bg-BG" sz="1100" b="1">
                <a:cs typeface="Arial" panose="020B0604020202020204" pitchFamily="34" charset="0"/>
              </a:rPr>
              <a:t>София, октомври 2023 г.</a:t>
            </a:r>
            <a:endParaRPr lang="en-US" altLang="bg-BG" sz="11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46313"/>
            <a:ext cx="10058400" cy="18446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БЛАГОДАРЯ ЗА ВНИМАНИЕТО!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75" y="3776663"/>
            <a:ext cx="3092450" cy="1350962"/>
          </a:xfrm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accent5">
                    <a:lumMod val="75000"/>
                  </a:schemeClr>
                </a:solidFill>
              </a:rPr>
              <a:t> НФРИ: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www.nfri.bg</a:t>
            </a:r>
            <a:endParaRPr lang="bg-BG" dirty="0">
              <a:solidFill>
                <a:schemeClr val="accent5">
                  <a:lumMod val="75000"/>
                </a:schemeClr>
              </a:solidFill>
            </a:endParaRPr>
          </a:p>
          <a:p>
            <a:pPr marL="91440" indent="-91440"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Email: 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nfri@abv.bg</a:t>
            </a:r>
            <a:endParaRPr lang="en-US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bg-B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59DB785-D95F-410F-B9C2-BDFDE7DE8ECA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9461" name="Picture 2" descr="D:\Desktop\LYUBA\coope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026025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/>
          <a:stretch>
            <a:fillRect/>
          </a:stretch>
        </p:blipFill>
        <p:spPr bwMode="auto">
          <a:xfrm>
            <a:off x="4545013" y="384175"/>
            <a:ext cx="310197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358775"/>
            <a:ext cx="10058400" cy="781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МОДЕЛЪТ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bg-BG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мрежата на НФРИ</a:t>
            </a:r>
            <a:endParaRPr lang="bg-BG" sz="3600" b="1" dirty="0">
              <a:latin typeface="+mn-lt"/>
            </a:endParaRPr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01613" y="1136650"/>
            <a:ext cx="11841162" cy="4741863"/>
          </a:xfrm>
        </p:spPr>
        <p:txBody>
          <a:bodyPr/>
          <a:lstStyle/>
          <a:p>
            <a:pPr marL="273050" algn="just" eaLnBrk="1" hangingPunct="1">
              <a:buFont typeface="Wingdings" panose="05000000000000000000" pitchFamily="2" charset="2"/>
              <a:buChar char="q"/>
            </a:pPr>
            <a:r>
              <a:rPr lang="ru-RU" altLang="en-US" sz="2400" smtClean="0"/>
              <a:t> Малки предприятия, които успешно съчетават бизнес и социална кауза;</a:t>
            </a:r>
          </a:p>
          <a:p>
            <a:pPr marL="273050" algn="just" eaLnBrk="1" hangingPunct="1">
              <a:buFont typeface="Arial" panose="020B0604020202020204" pitchFamily="34" charset="0"/>
              <a:buNone/>
            </a:pPr>
            <a:endParaRPr lang="bg-BG" altLang="en-US" sz="2400" smtClean="0"/>
          </a:p>
          <a:p>
            <a:pPr marL="273050" algn="just" eaLnBrk="1" hangingPunct="1">
              <a:buFont typeface="Wingdings" panose="05000000000000000000" pitchFamily="2" charset="2"/>
              <a:buChar char="q"/>
            </a:pPr>
            <a:r>
              <a:rPr lang="bg-BG" altLang="en-US" sz="2400" smtClean="0"/>
              <a:t> Несубсидирани работни места;</a:t>
            </a:r>
          </a:p>
          <a:p>
            <a:pPr marL="273050" algn="just" eaLnBrk="1" hangingPunct="1">
              <a:buFont typeface="Arial" panose="020B0604020202020204" pitchFamily="34" charset="0"/>
              <a:buNone/>
            </a:pPr>
            <a:endParaRPr lang="bg-BG" altLang="en-US" sz="2400" smtClean="0"/>
          </a:p>
          <a:p>
            <a:pPr marL="273050" algn="just" eaLnBrk="1" hangingPunct="1">
              <a:buFont typeface="Wingdings" panose="05000000000000000000" pitchFamily="2" charset="2"/>
              <a:buChar char="q"/>
            </a:pPr>
            <a:r>
              <a:rPr lang="bg-BG" altLang="en-US" sz="2400" smtClean="0"/>
              <a:t> Работа в интегрирана работна среда в предприятията – минимум 30% с увреждания;</a:t>
            </a:r>
          </a:p>
          <a:p>
            <a:pPr marL="273050" algn="just" eaLnBrk="1" hangingPunct="1">
              <a:buFont typeface="Arial" panose="020B0604020202020204" pitchFamily="34" charset="0"/>
              <a:buNone/>
            </a:pPr>
            <a:endParaRPr lang="bg-BG" altLang="en-US" sz="2400" smtClean="0"/>
          </a:p>
          <a:p>
            <a:pPr marL="273050" algn="just" eaLnBrk="1" hangingPunct="1">
              <a:buFont typeface="Wingdings" panose="05000000000000000000" pitchFamily="2" charset="2"/>
              <a:buChar char="q"/>
            </a:pPr>
            <a:r>
              <a:rPr lang="bg-BG" altLang="en-US" sz="2400" smtClean="0"/>
              <a:t> Осигуряване на адаптирана работна среда и условия на труд;</a:t>
            </a:r>
          </a:p>
          <a:p>
            <a:pPr marL="273050" algn="just" eaLnBrk="1" hangingPunct="1">
              <a:buFont typeface="Arial" panose="020B0604020202020204" pitchFamily="34" charset="0"/>
              <a:buNone/>
            </a:pPr>
            <a:endParaRPr lang="bg-BG" altLang="en-US" sz="2400" smtClean="0"/>
          </a:p>
          <a:p>
            <a:pPr marL="273050" algn="just" eaLnBrk="1" hangingPunct="1">
              <a:buFont typeface="Wingdings" panose="05000000000000000000" pitchFamily="2" charset="2"/>
              <a:buChar char="q"/>
            </a:pPr>
            <a:r>
              <a:rPr lang="bg-BG" altLang="en-US" sz="2400" smtClean="0"/>
              <a:t> 700 работни места в 75 МСП.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187840-CC1D-41D1-A83D-D97B7123D0FC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" y="1089025"/>
            <a:ext cx="11539538" cy="5549900"/>
          </a:xfrm>
        </p:spPr>
        <p:txBody>
          <a:bodyPr rtlCol="0">
            <a:noAutofit/>
          </a:bodyPr>
          <a:lstStyle/>
          <a:p>
            <a:pPr marL="274320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bg-BG" sz="1800" dirty="0" smtClean="0"/>
          </a:p>
          <a:p>
            <a:pPr marL="274320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dirty="0" smtClean="0"/>
              <a:t>Производство </a:t>
            </a:r>
            <a:r>
              <a:rPr lang="bg-BG" sz="1800" dirty="0"/>
              <a:t>на мъжка и дамска конфекция, спално бельо; изработка на носии и бродерии; </a:t>
            </a:r>
          </a:p>
          <a:p>
            <a:pPr marL="274320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dirty="0"/>
              <a:t> Биокозметика; перилни и почистващи препарати;</a:t>
            </a:r>
          </a:p>
          <a:p>
            <a:pPr marL="274320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dirty="0"/>
              <a:t> Дървообработка; градинска мебел и изделия за бита;</a:t>
            </a:r>
          </a:p>
          <a:p>
            <a:pPr marL="274320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dirty="0"/>
              <a:t> Озеленяване;</a:t>
            </a:r>
          </a:p>
          <a:p>
            <a:pPr marL="274320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dirty="0"/>
              <a:t> Преработка на зеленчуци;</a:t>
            </a:r>
          </a:p>
          <a:p>
            <a:pPr marL="274320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dirty="0"/>
              <a:t> Розоварна, етерични масла;</a:t>
            </a:r>
            <a:endParaRPr lang="en-US" sz="1800" dirty="0"/>
          </a:p>
          <a:p>
            <a:pPr marL="274320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/>
              <a:t> </a:t>
            </a:r>
            <a:r>
              <a:rPr lang="bg-BG" sz="1800" dirty="0"/>
              <a:t>Производство на билкови напитки</a:t>
            </a:r>
          </a:p>
          <a:p>
            <a:pPr marL="274320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dirty="0"/>
              <a:t>Сувенирни и художествени изделия;</a:t>
            </a:r>
          </a:p>
          <a:p>
            <a:pPr marL="274320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dirty="0" smtClean="0"/>
              <a:t>Услуги.</a:t>
            </a:r>
            <a:endParaRPr lang="bg-BG" sz="1800" dirty="0"/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bg-BG" sz="1800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60EE29-79DC-4574-AB5B-F123BE731C75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4113" y="442913"/>
            <a:ext cx="10058400" cy="546100"/>
          </a:xfrm>
          <a:prstGeom prst="rect">
            <a:avLst/>
          </a:prstGeom>
        </p:spPr>
        <p:txBody>
          <a:bodyPr anchor="b"/>
          <a:lstStyle>
            <a:lvl1pPr mar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pPr marL="0" lvl="2">
              <a:defRPr/>
            </a:pPr>
            <a:r>
              <a:rPr lang="bg-BG" sz="3600" b="1" spc="-5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Сектори на развитие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1879600"/>
            <a:ext cx="10671175" cy="4778375"/>
          </a:xfrm>
        </p:spPr>
        <p:txBody>
          <a:bodyPr rtlCol="0">
            <a:noAutofit/>
          </a:bodyPr>
          <a:lstStyle/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	</a:t>
            </a:r>
            <a:r>
              <a:rPr lang="ru-RU" sz="2000" b="1" spc="-50" dirty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«Лозана» ЕАД </a:t>
            </a:r>
            <a:r>
              <a:rPr lang="ru-RU" sz="2000" dirty="0" smtClean="0"/>
              <a:t>- общинско </a:t>
            </a:r>
            <a:r>
              <a:rPr lang="ru-RU" sz="2000" dirty="0"/>
              <a:t>специализирано </a:t>
            </a:r>
            <a:r>
              <a:rPr lang="ru-RU" sz="2000" dirty="0" smtClean="0"/>
              <a:t>предприятие. </a:t>
            </a:r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dirty="0"/>
              <a:t>Бюро за специализиран транспорт на трудноподвижни лица;</a:t>
            </a:r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/>
              <a:t>Обществена пералня;</a:t>
            </a:r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/>
              <a:t>Рехабилитационни и спа услуги – солни стаи и флутация; </a:t>
            </a:r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dirty="0"/>
              <a:t>Производство на био </a:t>
            </a:r>
            <a:r>
              <a:rPr lang="bg-BG" sz="2000" dirty="0" smtClean="0"/>
              <a:t>продукти. </a:t>
            </a:r>
            <a:endParaRPr lang="bg-BG" sz="2000" dirty="0"/>
          </a:p>
          <a:p>
            <a:pPr marL="54864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/>
          </a:p>
          <a:p>
            <a:pPr marL="54864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2000" dirty="0"/>
          </a:p>
          <a:p>
            <a:pPr marL="91440" indent="-9144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383519-DFFA-486E-89F1-02D39A23B3C5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0"/>
            <a:ext cx="25114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946650" y="914400"/>
            <a:ext cx="6967538" cy="5870575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27305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bg-BG" b="1" dirty="0" smtClean="0">
                <a:solidFill>
                  <a:schemeClr val="accent5">
                    <a:lumMod val="75000"/>
                  </a:schemeClr>
                </a:solidFill>
              </a:rPr>
              <a:t>ВЕЛДИЯ ДИЗАЙН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с дейност конструиране на облекло.</a:t>
            </a:r>
          </a:p>
          <a:p>
            <a:pPr marL="27305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g-BG" dirty="0">
              <a:solidFill>
                <a:schemeClr val="tx2">
                  <a:lumMod val="50000"/>
                </a:schemeClr>
              </a:solidFill>
            </a:endParaRPr>
          </a:p>
          <a:p>
            <a:pPr marL="27305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 	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 - Подготвя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прототипи с 3D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модули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производствени компании, дизайнерски къщи, международни компании</a:t>
            </a:r>
          </a:p>
          <a:p>
            <a:pPr marL="27305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g-BG" dirty="0">
              <a:solidFill>
                <a:schemeClr val="tx2">
                  <a:lumMod val="50000"/>
                </a:schemeClr>
              </a:solidFill>
            </a:endParaRPr>
          </a:p>
          <a:p>
            <a:pPr marL="27305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- Предлага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дистанционна работа от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дома за служителите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увреждания, които не могат да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пътуват. </a:t>
            </a:r>
            <a:endParaRPr lang="bg-B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305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g-BG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7305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bg-BG" sz="2000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9219" name="Picture 6" descr="I:\My Documents\PREZENTACII-NFRI-CHLENOVE\NFRI-CHLENOVE\CHLENOVE-info-snimki\Veldia design\Roll Banner VELDIA l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0"/>
            <a:ext cx="3641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БГАСИСТ </a:t>
            </a:r>
            <a:r>
              <a:rPr lang="bg-BG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bg-BG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bg-BG" sz="4000" b="1" dirty="0" smtClean="0">
                <a:solidFill>
                  <a:schemeClr val="accent5">
                    <a:lumMod val="75000"/>
                  </a:schemeClr>
                </a:solidFill>
              </a:rPr>
              <a:t>заетост на хора </a:t>
            </a:r>
            <a:r>
              <a:rPr lang="bg-BG" sz="4000" b="1" dirty="0">
                <a:solidFill>
                  <a:schemeClr val="accent5">
                    <a:lumMod val="75000"/>
                  </a:schemeClr>
                </a:solidFill>
              </a:rPr>
              <a:t>с нарушено </a:t>
            </a:r>
            <a:r>
              <a:rPr lang="bg-BG" sz="4000" b="1" dirty="0" smtClean="0">
                <a:solidFill>
                  <a:schemeClr val="accent5">
                    <a:lumMod val="75000"/>
                  </a:schemeClr>
                </a:solidFill>
              </a:rPr>
              <a:t>зрение в областта на ИТ</a:t>
            </a:r>
            <a:endParaRPr lang="bg-BG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1825625"/>
            <a:ext cx="11522075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Услуги </a:t>
            </a:r>
            <a:r>
              <a:rPr lang="ru-RU" dirty="0"/>
              <a:t>свързани с компютърна техника и периферия.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Дистанционни </a:t>
            </a:r>
            <a:r>
              <a:rPr lang="ru-RU" dirty="0" smtClean="0"/>
              <a:t>услуги.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Конвертиране и обработване на аудио и видео файлове.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Сканиране </a:t>
            </a:r>
            <a:r>
              <a:rPr lang="ru-RU" dirty="0"/>
              <a:t>и извличане на </a:t>
            </a:r>
            <a:r>
              <a:rPr lang="ru-RU" dirty="0" smtClean="0"/>
              <a:t>текст.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Специализирано абонаментно обслужване за хора с нарушено зрение.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Изграждане и актуализиране на </a:t>
            </a:r>
            <a:r>
              <a:rPr lang="ru-RU" dirty="0"/>
              <a:t>уеб сайтове.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Печатни </a:t>
            </a:r>
            <a:r>
              <a:rPr lang="ru-RU" dirty="0"/>
              <a:t>и книговезки услуги.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bg-B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8D0B8EC-454A-498E-88AE-0C9149210047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305425"/>
            <a:ext cx="5108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лавие 1"/>
          <p:cNvSpPr txBox="1">
            <a:spLocks/>
          </p:cNvSpPr>
          <p:nvPr/>
        </p:nvSpPr>
        <p:spPr>
          <a:xfrm>
            <a:off x="2300288" y="6072188"/>
            <a:ext cx="5199062" cy="3651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spc="-5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Брайлови пишещи машини и дисплеи</a:t>
            </a:r>
            <a:endParaRPr lang="en-US" b="1" spc="-5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381000"/>
            <a:ext cx="9686925" cy="1325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Общинско </a:t>
            </a:r>
            <a:r>
              <a:rPr lang="bg-BG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предприятие “МИР-И” – гр.Етрополе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347663" y="1782763"/>
            <a:ext cx="9258300" cy="4846637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bg-BG" altLang="bg-BG" sz="2400" smtClean="0"/>
              <a:t>Дейности: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bg-BG" altLang="bg-BG" sz="2400" smtClean="0"/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bg-BG" altLang="bg-BG" sz="2600" smtClean="0"/>
              <a:t> </a:t>
            </a:r>
            <a:r>
              <a:rPr lang="bg-BG" altLang="bg-BG" sz="2400" smtClean="0"/>
              <a:t>Производство на палети, градинска мебел, ламперия и други;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bg-BG" altLang="bg-BG" sz="2400" smtClean="0"/>
              <a:t> Топлинно обеззаразяване;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bg-BG" altLang="bg-BG" sz="2400" smtClean="0"/>
              <a:t> Озеленяване и дизайн 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bg-BG" altLang="bg-BG" sz="2400" smtClean="0"/>
              <a:t> Погребални услуги;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bg-BG" altLang="bg-BG" sz="2400" smtClean="0"/>
              <a:t> Поддръжка на паркове. </a:t>
            </a:r>
          </a:p>
          <a:p>
            <a:pPr eaLnBrk="1" hangingPunct="1"/>
            <a:endParaRPr lang="bg-BG" altLang="bg-BG" smtClean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A04030E-E8F7-4BD0-9815-4E49506C80DE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7" name="Картина 4" descr="mir-i 2014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9544" y="173764"/>
            <a:ext cx="1359562" cy="1937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5" descr="masa (57).JPG"/>
          <p:cNvPicPr>
            <a:picLocks noChangeAspect="1"/>
          </p:cNvPicPr>
          <p:nvPr/>
        </p:nvPicPr>
        <p:blipFill>
          <a:blip r:embed="rId3" cstate="print"/>
          <a:srcRect r="12500"/>
          <a:stretch>
            <a:fillRect/>
          </a:stretch>
        </p:blipFill>
        <p:spPr>
          <a:xfrm>
            <a:off x="10236200" y="2085886"/>
            <a:ext cx="19558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6" descr="masa (5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6049" y="3964537"/>
            <a:ext cx="1825951" cy="1632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7" descr="masa (4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9959" y="4173196"/>
            <a:ext cx="1818354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Картина 3" descr="izpisvane na Marincho 053.JPG"/>
          <p:cNvPicPr>
            <a:picLocks noChangeAspect="1"/>
          </p:cNvPicPr>
          <p:nvPr/>
        </p:nvPicPr>
        <p:blipFill>
          <a:blip r:embed="rId6" cstate="print"/>
          <a:srcRect l="8511" t="5674" r="6383" b="3546"/>
          <a:stretch>
            <a:fillRect/>
          </a:stretch>
        </p:blipFill>
        <p:spPr>
          <a:xfrm>
            <a:off x="5879506" y="4623274"/>
            <a:ext cx="1990750" cy="159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588" y="419100"/>
            <a:ext cx="10058400" cy="677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Консервна фабрика “АВИС” ЕООД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– </a:t>
            </a:r>
            <a:r>
              <a:rPr lang="bg-BG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с. Бузовград</a:t>
            </a:r>
          </a:p>
        </p:txBody>
      </p:sp>
      <p:pic>
        <p:nvPicPr>
          <p:cNvPr id="12291" name="Picture 2" descr="D:\My Documents\MEDII-IZIAVI\medii\AV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9213" y="1625600"/>
            <a:ext cx="3663950" cy="4351338"/>
          </a:xfrm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86B086-8DC7-4C6B-8FA9-0F2FC8F6ADCB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9513" y="2136775"/>
            <a:ext cx="5964237" cy="2646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Преработка на зеленчуци;</a:t>
            </a:r>
          </a:p>
          <a:p>
            <a:pPr marL="2730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730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Розоварна;</a:t>
            </a:r>
          </a:p>
          <a:p>
            <a:pPr marL="2730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730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Сладко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Маслодайна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роза</a:t>
            </a: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Rosa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damascena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730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bg-BG" sz="2000" dirty="0">
              <a:latin typeface="+mn-lt"/>
            </a:endParaRPr>
          </a:p>
          <a:p>
            <a:pPr marL="90488" indent="-90488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/>
            </a:pPr>
            <a:r>
              <a:rPr lang="bg-BG" sz="2000" dirty="0">
                <a:solidFill>
                  <a:srgbClr val="404040"/>
                </a:solidFill>
                <a:latin typeface="+mn-lt"/>
              </a:rPr>
              <a:t>Продукцията на “Авис” ЕООД се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404040"/>
                </a:solidFill>
                <a:latin typeface="+mn-lt"/>
              </a:rPr>
              <a:t>реализира в търговските вериги и заведения за хранене. </a:t>
            </a:r>
            <a:endParaRPr lang="bg-BG" sz="2000" dirty="0">
              <a:solidFill>
                <a:srgbClr val="40404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460375"/>
            <a:ext cx="6669087" cy="10191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3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Рекламна агенция „</a:t>
            </a:r>
            <a:r>
              <a:rPr lang="ru-RU" sz="43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ГИФ” ЕООД – гр.Варна</a:t>
            </a:r>
            <a:endParaRPr lang="bg-BG" sz="43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315" name="Picture 2" descr="D:\My Documents\MEDII-IZIAVI\medii\6d164010445c210e76da80ee59f0bcc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6800" y="1403350"/>
            <a:ext cx="4351338" cy="4351338"/>
          </a:xfrm>
        </p:spPr>
      </p:pic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7F95A5-EC7A-45D0-BC9C-91F50723038A}" type="slidenum">
              <a:rPr lang="bg-BG" altLang="bg-BG" sz="1200">
                <a:solidFill>
                  <a:srgbClr val="FFFFFF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bg-BG" altLang="bg-BG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513" y="1900238"/>
            <a:ext cx="65659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ейности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туристическата реклама;</a:t>
            </a: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графичен дизайн и предпечатна подготовка;</a:t>
            </a: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фото имидж банк, web дизайн и програмиране;</a:t>
            </a: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печатна реклама;</a:t>
            </a: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външна реклама;</a:t>
            </a: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медиа реклама. </a:t>
            </a: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 </a:t>
            </a:r>
            <a:endParaRPr lang="bg-BG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9788</TotalTime>
  <Words>717</Words>
  <Application>Microsoft Office PowerPoint</Application>
  <PresentationFormat>Widescreen</PresentationFormat>
  <Paragraphs>144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Arial</vt:lpstr>
      <vt:lpstr>Calibri Light</vt:lpstr>
      <vt:lpstr>Aharoni</vt:lpstr>
      <vt:lpstr>Wingdings</vt:lpstr>
      <vt:lpstr>Wingdings 3</vt:lpstr>
      <vt:lpstr>Times New Roman</vt:lpstr>
      <vt:lpstr>Office Theme</vt:lpstr>
      <vt:lpstr>PowerPoint Presentation</vt:lpstr>
      <vt:lpstr>МОДЕЛЪТ в мрежата на НФРИ</vt:lpstr>
      <vt:lpstr>PowerPoint Presentation</vt:lpstr>
      <vt:lpstr>PowerPoint Presentation</vt:lpstr>
      <vt:lpstr>PowerPoint Presentation</vt:lpstr>
      <vt:lpstr>БГАСИСТ  заетост на хора с нарушено зрение в областта на ИТ</vt:lpstr>
      <vt:lpstr>Общинско предприятие “МИР-И” – гр.Етрополе</vt:lpstr>
      <vt:lpstr>Консервна фабрика “АВИС” ЕООД – с. Бузовград</vt:lpstr>
      <vt:lpstr>Рекламна агенция „ГИФ” ЕООД – гр.Варна</vt:lpstr>
      <vt:lpstr> Туристическа агенция Глобал Тур</vt:lpstr>
      <vt:lpstr>Да Винчи Клиник</vt:lpstr>
      <vt:lpstr>Трудово лечебно стопанство ЕООД</vt:lpstr>
      <vt:lpstr>Работоспособни.бг</vt:lpstr>
      <vt:lpstr>Развитие на социално предприемачество и  обмяна на опит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Група на Прогресивния алианс на социалистите &amp; демократите в Европейския парламент</dc:title>
  <dc:creator>emitrov</dc:creator>
  <cp:lastModifiedBy>user</cp:lastModifiedBy>
  <cp:revision>102</cp:revision>
  <cp:lastPrinted>2015-02-19T14:21:52Z</cp:lastPrinted>
  <dcterms:created xsi:type="dcterms:W3CDTF">2015-02-19T13:30:17Z</dcterms:created>
  <dcterms:modified xsi:type="dcterms:W3CDTF">2024-06-03T09:15:20Z</dcterms:modified>
</cp:coreProperties>
</file>