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357" r:id="rId6"/>
    <p:sldId id="355" r:id="rId7"/>
    <p:sldId id="356" r:id="rId8"/>
    <p:sldId id="358" r:id="rId9"/>
  </p:sldIdLst>
  <p:sldSz cx="12192000" cy="6858000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459B"/>
    <a:srgbClr val="D2DF76"/>
    <a:srgbClr val="E8E5F3"/>
    <a:srgbClr val="F3F6DA"/>
    <a:srgbClr val="D1CBE7"/>
    <a:srgbClr val="FFD251"/>
    <a:srgbClr val="173F97"/>
    <a:srgbClr val="09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22F3B-2494-76AD-AF40-6B50F4EF5AE2}" v="10" dt="2024-02-27T11:44:07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5" autoAdjust="0"/>
    <p:restoredTop sz="86369" autoAdjust="0"/>
  </p:normalViewPr>
  <p:slideViewPr>
    <p:cSldViewPr snapToGrid="0">
      <p:cViewPr varScale="1">
        <p:scale>
          <a:sx n="72" d="100"/>
          <a:sy n="72" d="100"/>
        </p:scale>
        <p:origin x="1478" y="43"/>
      </p:cViewPr>
      <p:guideLst/>
    </p:cSldViewPr>
  </p:slideViewPr>
  <p:outlineViewPr>
    <p:cViewPr>
      <p:scale>
        <a:sx n="33" d="100"/>
        <a:sy n="33" d="100"/>
      </p:scale>
      <p:origin x="0" y="-207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DFE89-E410-46B0-8E67-003B52A3CD1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3F2499-3C00-4662-A6E4-C5F83DA5AD9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b="1" dirty="0" smtClean="0">
              <a:latin typeface="Arial" panose="020B0604020202020204" pitchFamily="34" charset="0"/>
              <a:cs typeface="Arial" panose="020B0604020202020204" pitchFamily="34" charset="0"/>
            </a:rPr>
            <a:t>Конвенция на ООН за правата на хората с увреждания, </a:t>
          </a:r>
          <a:r>
            <a:rPr lang="bg-BG" b="0" dirty="0" smtClean="0">
              <a:latin typeface="Arial" panose="020B0604020202020204" pitchFamily="34" charset="0"/>
              <a:cs typeface="Arial" panose="020B0604020202020204" pitchFamily="34" charset="0"/>
            </a:rPr>
            <a:t>Член 9 Достъпност, ангажимент с мерки</a:t>
          </a:r>
          <a:endParaRPr lang="en-US" b="0" dirty="0" smtClean="0"/>
        </a:p>
        <a:p>
          <a:pPr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62177D61-FCF6-44E0-9AE1-6D88207663B0}" type="parTrans" cxnId="{61500B99-2BB3-45E6-A776-5E09217A567E}">
      <dgm:prSet/>
      <dgm:spPr/>
      <dgm:t>
        <a:bodyPr/>
        <a:lstStyle/>
        <a:p>
          <a:endParaRPr lang="en-US"/>
        </a:p>
      </dgm:t>
    </dgm:pt>
    <dgm:pt modelId="{086AFEA7-7665-458D-BFFB-854F103AEC11}" type="sibTrans" cxnId="{61500B99-2BB3-45E6-A776-5E09217A567E}">
      <dgm:prSet/>
      <dgm:spPr/>
      <dgm:t>
        <a:bodyPr/>
        <a:lstStyle/>
        <a:p>
          <a:endParaRPr lang="en-US"/>
        </a:p>
      </dgm:t>
    </dgm:pt>
    <dgm:pt modelId="{FF1AB2B7-47A8-459C-BD40-C6189282366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b="1" dirty="0" smtClean="0">
              <a:latin typeface="Arial" panose="020B0604020202020204" pitchFamily="34" charset="0"/>
              <a:cs typeface="Arial" panose="020B0604020202020204" pitchFamily="34" charset="0"/>
            </a:rPr>
            <a:t>Достъпността има универсално въздействие </a:t>
          </a:r>
          <a:r>
            <a:rPr lang="bg-BG" dirty="0" smtClean="0">
              <a:latin typeface="Arial" panose="020B0604020202020204" pitchFamily="34" charset="0"/>
              <a:cs typeface="Arial" panose="020B0604020202020204" pitchFamily="34" charset="0"/>
            </a:rPr>
            <a:t>върху всички аспекти на живота и се подобрява с помощта на </a:t>
          </a:r>
          <a:r>
            <a:rPr lang="bg-BG" dirty="0" smtClean="0">
              <a:latin typeface="Arial" panose="020B0604020202020204" pitchFamily="34" charset="0"/>
              <a:cs typeface="Arial" panose="020B0604020202020204" pitchFamily="34" charset="0"/>
            </a:rPr>
            <a:t>експерти и хора </a:t>
          </a:r>
          <a:r>
            <a:rPr lang="bg-BG" dirty="0" smtClean="0">
              <a:latin typeface="Arial" panose="020B0604020202020204" pitchFamily="34" charset="0"/>
              <a:cs typeface="Arial" panose="020B0604020202020204" pitchFamily="34" charset="0"/>
            </a:rPr>
            <a:t>с личен опит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0" dirty="0"/>
        </a:p>
      </dgm:t>
    </dgm:pt>
    <dgm:pt modelId="{27E162DD-C4AD-472B-92FC-BC2772F6AD13}" type="parTrans" cxnId="{3E4B6C0E-295B-4519-A6C8-9636848EB406}">
      <dgm:prSet/>
      <dgm:spPr/>
      <dgm:t>
        <a:bodyPr/>
        <a:lstStyle/>
        <a:p>
          <a:endParaRPr lang="en-US"/>
        </a:p>
      </dgm:t>
    </dgm:pt>
    <dgm:pt modelId="{C85D45EC-DFF1-40F7-A213-1847560F341B}" type="sibTrans" cxnId="{3E4B6C0E-295B-4519-A6C8-9636848EB406}">
      <dgm:prSet/>
      <dgm:spPr/>
      <dgm:t>
        <a:bodyPr/>
        <a:lstStyle/>
        <a:p>
          <a:endParaRPr lang="en-US"/>
        </a:p>
      </dgm:t>
    </dgm:pt>
    <dgm:pt modelId="{E3732D70-AF13-425F-9C68-775B926BD04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Наредба № РД-02-20-2 ОТ 26.01.2021 г. </a:t>
          </a:r>
        </a:p>
        <a:p>
          <a:r>
            <a:rPr lang="ru-RU" dirty="0" smtClean="0"/>
            <a:t>за определяне на изискванията за достъпност и универсален дизайн на елементите на достъпната среда в урбанизираната територия и на сградите и съоръженията</a:t>
          </a:r>
        </a:p>
      </dgm:t>
    </dgm:pt>
    <dgm:pt modelId="{56EAE82F-77A4-45D0-B28D-E0A4A80AE2C7}" type="parTrans" cxnId="{41AA9DF9-247F-4124-B237-4909B2B54541}">
      <dgm:prSet/>
      <dgm:spPr/>
      <dgm:t>
        <a:bodyPr/>
        <a:lstStyle/>
        <a:p>
          <a:endParaRPr lang="en-US"/>
        </a:p>
      </dgm:t>
    </dgm:pt>
    <dgm:pt modelId="{A16247A3-F7D9-4167-804C-4ABFDCF6C0BD}" type="sibTrans" cxnId="{41AA9DF9-247F-4124-B237-4909B2B54541}">
      <dgm:prSet/>
      <dgm:spPr/>
      <dgm:t>
        <a:bodyPr/>
        <a:lstStyle/>
        <a:p>
          <a:endParaRPr lang="en-US"/>
        </a:p>
      </dgm:t>
    </dgm:pt>
    <dgm:pt modelId="{233098C1-6898-427B-8933-43063E336824}" type="pres">
      <dgm:prSet presAssocID="{AC5DFE89-E410-46B0-8E67-003B52A3CD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F3FB10-F8C1-4762-9049-B3B260320E2F}" type="pres">
      <dgm:prSet presAssocID="{EF3F2499-3C00-4662-A6E4-C5F83DA5AD90}" presName="parentText" presStyleLbl="node1" presStyleIdx="0" presStyleCnt="3" custLinFactY="875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68543-5DDD-4C04-9368-8420DE60B31B}" type="pres">
      <dgm:prSet presAssocID="{086AFEA7-7665-458D-BFFB-854F103AEC11}" presName="spacer" presStyleCnt="0"/>
      <dgm:spPr/>
    </dgm:pt>
    <dgm:pt modelId="{B9506F76-B7E6-4B0E-BA3D-8236F11401DE}" type="pres">
      <dgm:prSet presAssocID="{FF1AB2B7-47A8-459C-BD40-C6189282366C}" presName="parentText" presStyleLbl="node1" presStyleIdx="1" presStyleCnt="3" custLinFactY="121259" custLinFactNeighborX="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B1D88-2BC3-46CA-B3D8-4CDF142E80A5}" type="pres">
      <dgm:prSet presAssocID="{C85D45EC-DFF1-40F7-A213-1847560F341B}" presName="spacer" presStyleCnt="0"/>
      <dgm:spPr/>
    </dgm:pt>
    <dgm:pt modelId="{353389DD-C5A9-4B0D-8A2C-29C592E03645}" type="pres">
      <dgm:prSet presAssocID="{E3732D70-AF13-425F-9C68-775B926BD04F}" presName="parentText" presStyleLbl="node1" presStyleIdx="2" presStyleCnt="3" custScaleY="111498" custLinFactY="-90149" custLinFactNeighborX="-117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00B99-2BB3-45E6-A776-5E09217A567E}" srcId="{AC5DFE89-E410-46B0-8E67-003B52A3CD1F}" destId="{EF3F2499-3C00-4662-A6E4-C5F83DA5AD90}" srcOrd="0" destOrd="0" parTransId="{62177D61-FCF6-44E0-9AE1-6D88207663B0}" sibTransId="{086AFEA7-7665-458D-BFFB-854F103AEC11}"/>
    <dgm:cxn modelId="{BF2BBC53-040A-42A8-B3AA-D8A52BB5B676}" type="presOf" srcId="{EF3F2499-3C00-4662-A6E4-C5F83DA5AD90}" destId="{D3F3FB10-F8C1-4762-9049-B3B260320E2F}" srcOrd="0" destOrd="0" presId="urn:microsoft.com/office/officeart/2005/8/layout/vList2"/>
    <dgm:cxn modelId="{3E4B6C0E-295B-4519-A6C8-9636848EB406}" srcId="{AC5DFE89-E410-46B0-8E67-003B52A3CD1F}" destId="{FF1AB2B7-47A8-459C-BD40-C6189282366C}" srcOrd="1" destOrd="0" parTransId="{27E162DD-C4AD-472B-92FC-BC2772F6AD13}" sibTransId="{C85D45EC-DFF1-40F7-A213-1847560F341B}"/>
    <dgm:cxn modelId="{D5E10115-B562-4930-BED4-43CD325CBECC}" type="presOf" srcId="{E3732D70-AF13-425F-9C68-775B926BD04F}" destId="{353389DD-C5A9-4B0D-8A2C-29C592E03645}" srcOrd="0" destOrd="0" presId="urn:microsoft.com/office/officeart/2005/8/layout/vList2"/>
    <dgm:cxn modelId="{5DA50229-341A-46AC-89FA-CF3581994450}" type="presOf" srcId="{FF1AB2B7-47A8-459C-BD40-C6189282366C}" destId="{B9506F76-B7E6-4B0E-BA3D-8236F11401DE}" srcOrd="0" destOrd="0" presId="urn:microsoft.com/office/officeart/2005/8/layout/vList2"/>
    <dgm:cxn modelId="{9B42D069-55F8-4C85-BD85-BD0724FAFA63}" type="presOf" srcId="{AC5DFE89-E410-46B0-8E67-003B52A3CD1F}" destId="{233098C1-6898-427B-8933-43063E336824}" srcOrd="0" destOrd="0" presId="urn:microsoft.com/office/officeart/2005/8/layout/vList2"/>
    <dgm:cxn modelId="{41AA9DF9-247F-4124-B237-4909B2B54541}" srcId="{AC5DFE89-E410-46B0-8E67-003B52A3CD1F}" destId="{E3732D70-AF13-425F-9C68-775B926BD04F}" srcOrd="2" destOrd="0" parTransId="{56EAE82F-77A4-45D0-B28D-E0A4A80AE2C7}" sibTransId="{A16247A3-F7D9-4167-804C-4ABFDCF6C0BD}"/>
    <dgm:cxn modelId="{948245AA-962D-47DA-8466-1B055104DD0C}" type="presParOf" srcId="{233098C1-6898-427B-8933-43063E336824}" destId="{D3F3FB10-F8C1-4762-9049-B3B260320E2F}" srcOrd="0" destOrd="0" presId="urn:microsoft.com/office/officeart/2005/8/layout/vList2"/>
    <dgm:cxn modelId="{270BC514-E21D-4359-B267-CCBF2A7100A4}" type="presParOf" srcId="{233098C1-6898-427B-8933-43063E336824}" destId="{0D968543-5DDD-4C04-9368-8420DE60B31B}" srcOrd="1" destOrd="0" presId="urn:microsoft.com/office/officeart/2005/8/layout/vList2"/>
    <dgm:cxn modelId="{DDEE594D-259C-4352-A5C9-70A799BDA65C}" type="presParOf" srcId="{233098C1-6898-427B-8933-43063E336824}" destId="{B9506F76-B7E6-4B0E-BA3D-8236F11401DE}" srcOrd="2" destOrd="0" presId="urn:microsoft.com/office/officeart/2005/8/layout/vList2"/>
    <dgm:cxn modelId="{705C2108-13D0-4B46-82D4-BC2B764115B3}" type="presParOf" srcId="{233098C1-6898-427B-8933-43063E336824}" destId="{677B1D88-2BC3-46CA-B3D8-4CDF142E80A5}" srcOrd="3" destOrd="0" presId="urn:microsoft.com/office/officeart/2005/8/layout/vList2"/>
    <dgm:cxn modelId="{E4D42F8A-2F93-4FE3-90A7-F68C058D3FBB}" type="presParOf" srcId="{233098C1-6898-427B-8933-43063E336824}" destId="{353389DD-C5A9-4B0D-8A2C-29C592E036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3FB10-F8C1-4762-9049-B3B260320E2F}">
      <dsp:nvSpPr>
        <dsp:cNvPr id="0" name=""/>
        <dsp:cNvSpPr/>
      </dsp:nvSpPr>
      <dsp:spPr>
        <a:xfrm>
          <a:off x="0" y="550459"/>
          <a:ext cx="7215963" cy="16389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Конвенция на ООН за правата на хората с увреждания, </a:t>
          </a:r>
          <a:r>
            <a:rPr lang="bg-BG" sz="2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Член 9 Достъпност, ангажимент с мерки</a:t>
          </a:r>
          <a:endParaRPr lang="en-US" sz="2100" b="0" kern="1200" dirty="0" smtClean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80007" y="630466"/>
        <a:ext cx="7055949" cy="1478929"/>
      </dsp:txXfrm>
    </dsp:sp>
    <dsp:sp modelId="{B9506F76-B7E6-4B0E-BA3D-8236F11401DE}">
      <dsp:nvSpPr>
        <dsp:cNvPr id="0" name=""/>
        <dsp:cNvSpPr/>
      </dsp:nvSpPr>
      <dsp:spPr>
        <a:xfrm>
          <a:off x="0" y="4283389"/>
          <a:ext cx="7215963" cy="163894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Достъпността има универсално въздействие </a:t>
          </a:r>
          <a:r>
            <a:rPr lang="bg-BG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върху всички аспекти на живота и се подобрява с помощта на </a:t>
          </a:r>
          <a:r>
            <a:rPr lang="bg-BG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експерти и хора </a:t>
          </a:r>
          <a:r>
            <a:rPr lang="bg-BG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 личен опит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0" kern="1200" dirty="0"/>
        </a:p>
      </dsp:txBody>
      <dsp:txXfrm>
        <a:off x="80007" y="4363396"/>
        <a:ext cx="7055949" cy="1478929"/>
      </dsp:txXfrm>
    </dsp:sp>
    <dsp:sp modelId="{353389DD-C5A9-4B0D-8A2C-29C592E03645}">
      <dsp:nvSpPr>
        <dsp:cNvPr id="0" name=""/>
        <dsp:cNvSpPr/>
      </dsp:nvSpPr>
      <dsp:spPr>
        <a:xfrm>
          <a:off x="0" y="2336515"/>
          <a:ext cx="7215963" cy="182738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Наредба № РД-02-20-2 ОТ 26.01.2021 г.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 определяне на изискванията за достъпност и универсален дизайн на елементите на достъпната среда в урбанизираната територия и на сградите и съоръженията</a:t>
          </a:r>
        </a:p>
      </dsp:txBody>
      <dsp:txXfrm>
        <a:off x="89206" y="2425721"/>
        <a:ext cx="7037551" cy="1648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99A642-713A-4271-AFB4-F966BD8AAD58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054268-F5F2-4E5D-9AEB-43C4058A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54268-F5F2-4E5D-9AEB-43C4058AB7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6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54268-F5F2-4E5D-9AEB-43C4058AB7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2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54268-F5F2-4E5D-9AEB-43C4058AB7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3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54268-F5F2-4E5D-9AEB-43C4058AB7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1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4F3DA-1766-498D-8BBC-7594D46E3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60DD87-E267-4228-9D72-BB99CF47A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8B199-D3E9-4D73-9BEF-E3DB7D67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CFDA65-2C91-4FB5-B7EA-17306365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C41A4-313D-4C45-8AD8-33EAE5C4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72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76293-275D-475A-ADB6-2ED7B518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8E9B13-7DA1-4A53-BB10-FD00D1799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562F77-7A11-456B-ADBC-00EFDD0D5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855CFC-7648-4FF9-AA41-7C9C9584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AFEF9-EF5F-4AF7-9896-99CFC745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32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EE9583-0471-4CA6-BE27-CB9C7A9C5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C7453F-22E8-406A-B3B2-573D6CFF1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A6DAF-8544-4FAC-8B01-46563641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547A27-9B18-498B-B66F-12145E62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E3609-172A-410C-8BB4-19AC91FD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64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9" name="Picture 8" descr="A purple l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C73820F-9FE9-35F9-9093-70C137A74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6"/>
            <a:ext cx="12192000" cy="16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9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FF5D-5F1F-4DC4-A86F-AA29F38E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72DBEC-9196-4C14-BC12-2874106BC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3B017F-857E-4A0A-9D23-47E1900F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690077-A0ED-4746-B41C-6E9CCC78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D0936-8EC9-40CB-9F52-61775A74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8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4EFE1-525E-4F57-99C7-9704B705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A25BD-0578-4BBF-A961-8741AF06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DD042-515E-4002-9D40-71B5C6FB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7066A-18C9-4562-8F57-0B2A07A2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E7FDB-515A-4F8D-9C0C-3D1C5DA1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88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DA5C3-3E49-43D5-8621-8D918A30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EACF2-DDDA-4C75-864C-F1FAC52F3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DFA154-FA0C-4749-9936-66E4E49DC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9F5344-50AA-4AAC-BC60-3D86EF75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6EAC1-4372-4682-A9DD-B86C4E8A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E0C4FD-EF72-4F1F-8CBF-CD095A29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12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C74C5-7CB4-473D-83EC-CBA51C2E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CD49B-D2BD-42EA-A566-8DEFA36C5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0218C-880B-437C-BE5E-E439F626F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C7BB6B-2A46-4719-B378-31AF79702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2D2346-6AB4-40C9-91B9-754A4480B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E34F1F-A155-4813-92EB-173EC531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6627CE-2049-4401-A59D-8A17BFF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7143C6-F257-4921-800C-EBCA8918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4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83A46-F510-434E-A039-4CEED0FB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DC5F02-9826-46B4-9EB6-7B8B95D4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B21944-988F-4F72-B02C-036EC9BD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1011D-9E1A-48A0-932B-D4AC889B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83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5F8FC6-3924-4B90-9730-9C140567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2F9ACC-151C-47F6-9EFD-5B91B4CB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6FA03A-1E9D-47AD-93F0-9AE1D541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56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40679-DF11-4583-9819-72468624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88A180-FB1B-436E-9A07-BDDBDF37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BE1B88-0331-420C-B5B0-99B28346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926E19-C605-44CF-BBEC-E9D2CA7E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C6F57-A2D4-4B92-B766-7C4A4D3A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7A3DF5-851A-4E08-A18C-F18B2E19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2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76145-98F7-4C5D-9B17-6C936795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2B15FB-2A6C-4CEC-87C6-E51C9F8D3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4D0B19-9360-4285-81F6-752681510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237BFF-1170-4069-91A0-10C356E7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6C5A2-0D63-4D15-B443-E3301336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9BB124-70AC-4062-9080-76791DF1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06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30B306-C08D-43D6-95DE-D3F21685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A81F41-0460-45F3-AC17-298CDC718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58C4E8-D3E4-4801-A856-579DECADC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A00C-5900-4685-91CA-DF68773DAE18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8F74B-2110-44B3-B34F-8228EAF3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987087-B406-472B-B5D4-C0A383290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9B26-154D-4966-B356-A8F604A462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68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78A469-9DA6-4F87-98C6-01E6A195E0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061" y="1481896"/>
            <a:ext cx="11897832" cy="508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bg-BG" sz="4800" b="1" dirty="0" smtClean="0">
                <a:solidFill>
                  <a:schemeClr val="accent1">
                    <a:lumMod val="75000"/>
                  </a:schemeClr>
                </a:solidFill>
                <a:latin typeface="72" panose="020B0503030000000003" pitchFamily="34" charset="0"/>
                <a:ea typeface="+mn-ea"/>
                <a:cs typeface="72" panose="020B0503030000000003" pitchFamily="34" charset="0"/>
              </a:rPr>
              <a:t>Достъпна среда и услуги за активен живот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FADB23-D6B8-4A42-986E-C64585D0F2E1}"/>
              </a:ext>
            </a:extLst>
          </p:cNvPr>
          <p:cNvSpPr txBox="1"/>
          <p:nvPr/>
        </p:nvSpPr>
        <p:spPr>
          <a:xfrm>
            <a:off x="251789" y="3068794"/>
            <a:ext cx="112510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bg-BG" sz="2800" b="1" dirty="0" smtClean="0">
                <a:latin typeface="72" panose="020B0503030000000003" pitchFamily="34" charset="0"/>
                <a:cs typeface="72" panose="020B0503030000000003" pitchFamily="34" charset="0"/>
              </a:rPr>
              <a:t>Уъркшоп, 30 май 2024 г.</a:t>
            </a:r>
          </a:p>
          <a:p>
            <a:pPr marL="0" indent="0" algn="ctr">
              <a:buNone/>
            </a:pPr>
            <a:endParaRPr lang="bg-BG" sz="2800" b="1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marL="0" indent="0" algn="ctr">
              <a:buNone/>
            </a:pP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  <a:latin typeface="72" panose="020B0503030000000003" pitchFamily="34" charset="0"/>
                <a:cs typeface="72" panose="020B0503030000000003" pitchFamily="34" charset="0"/>
              </a:rPr>
              <a:t>Стели Петева – Фондация „Институт за социални услуги в общността“</a:t>
            </a:r>
            <a:endParaRPr lang="es-ES" sz="2800" b="1" dirty="0">
              <a:solidFill>
                <a:schemeClr val="accent1">
                  <a:lumMod val="75000"/>
                </a:schemeClr>
              </a:solidFill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Gráfico 5" descr="European Commision´s logo">
            <a:extLst>
              <a:ext uri="{FF2B5EF4-FFF2-40B4-BE49-F238E27FC236}">
                <a16:creationId xmlns:a16="http://schemas.microsoft.com/office/drawing/2014/main" id="{C21D630E-828D-4561-838E-433AECF933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1789" y="69573"/>
            <a:ext cx="2762250" cy="685800"/>
          </a:xfrm>
          <a:prstGeom prst="rect">
            <a:avLst/>
          </a:prstGeom>
        </p:spPr>
      </p:pic>
      <p:pic>
        <p:nvPicPr>
          <p:cNvPr id="4098" name="Picture 2" descr="AccessibleEU Centre logo&#10;">
            <a:extLst>
              <a:ext uri="{FF2B5EF4-FFF2-40B4-BE49-F238E27FC236}">
                <a16:creationId xmlns:a16="http://schemas.microsoft.com/office/drawing/2014/main" id="{2AE67D5B-1052-4675-90C9-60BB57E4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11" y="4566925"/>
            <a:ext cx="7127557" cy="211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07" y="640823"/>
            <a:ext cx="3745537" cy="5583148"/>
          </a:xfrm>
          <a:effectLst/>
        </p:spPr>
        <p:txBody>
          <a:bodyPr anchor="ctr">
            <a:normAutofit/>
          </a:bodyPr>
          <a:lstStyle/>
          <a:p>
            <a:r>
              <a:rPr lang="bg-BG" sz="4700" b="1" dirty="0" smtClean="0"/>
              <a:t>Достъпната среда:</a:t>
            </a:r>
            <a:br>
              <a:rPr lang="bg-BG" sz="4700" b="1" dirty="0" smtClean="0"/>
            </a:br>
            <a:r>
              <a:rPr lang="bg-BG" sz="4700" b="1" dirty="0" smtClean="0"/>
              <a:t/>
            </a:r>
            <a:br>
              <a:rPr lang="bg-BG" sz="4700" b="1" dirty="0" smtClean="0"/>
            </a:br>
            <a:r>
              <a:rPr lang="bg-BG" sz="3600" b="1" dirty="0" smtClean="0"/>
              <a:t>приоритет на </a:t>
            </a:r>
            <a:r>
              <a:rPr lang="en-US" sz="3600" b="1" dirty="0" smtClean="0"/>
              <a:t>AccessibleEU </a:t>
            </a:r>
            <a:r>
              <a:rPr lang="bg-BG" sz="3600" b="1" dirty="0" smtClean="0"/>
              <a:t>и България</a:t>
            </a:r>
            <a:endParaRPr lang="en-US" sz="3600" b="1" dirty="0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A824CF20-4BFF-0CDD-D1A9-08D58BD4D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280056"/>
              </p:ext>
            </p:extLst>
          </p:nvPr>
        </p:nvGraphicFramePr>
        <p:xfrm>
          <a:off x="4976036" y="765544"/>
          <a:ext cx="7215963" cy="6177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2" descr="Imagen que contiene Rectángulo&#10;&#10;Descripción generada automáticament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86" y="-106895"/>
            <a:ext cx="8059479" cy="10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4">
            <a:extLst>
              <a:ext uri="{FF2B5EF4-FFF2-40B4-BE49-F238E27FC236}">
                <a16:creationId xmlns:a16="http://schemas.microsoft.com/office/drawing/2014/main" id="{D25AB5F6-C2FF-B8C7-73E5-B5FDCFCF47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5220" y="143668"/>
            <a:ext cx="830402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2700" algn="ctr">
              <a:lnSpc>
                <a:spcPct val="100000"/>
              </a:lnSpc>
              <a:spcBef>
                <a:spcPts val="1945"/>
              </a:spcBef>
            </a:pPr>
            <a:r>
              <a:rPr lang="bg-BG" sz="2400" b="1" dirty="0">
                <a:solidFill>
                  <a:schemeClr val="accent1"/>
                </a:solidFill>
              </a:rPr>
              <a:t>Участие на служители с увреждания в Център за върхови постижения за универсален </a:t>
            </a:r>
            <a:r>
              <a:rPr lang="bg-BG" sz="2400" b="1" dirty="0" smtClean="0">
                <a:solidFill>
                  <a:schemeClr val="accent1"/>
                </a:solidFill>
              </a:rPr>
              <a:t>дизайн, Ирландия</a:t>
            </a:r>
            <a:endParaRPr lang="bg-BG" sz="2400" dirty="0">
              <a:solidFill>
                <a:schemeClr val="accent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54902-E8F7-A3D2-C8C6-B560556C7495}"/>
              </a:ext>
            </a:extLst>
          </p:cNvPr>
          <p:cNvSpPr txBox="1">
            <a:spLocks/>
          </p:cNvSpPr>
          <p:nvPr/>
        </p:nvSpPr>
        <p:spPr>
          <a:xfrm>
            <a:off x="74430" y="1594883"/>
            <a:ext cx="12117570" cy="54757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b="1" dirty="0" smtClean="0"/>
              <a:t>Цел</a:t>
            </a:r>
            <a:r>
              <a:rPr lang="bg-BG" sz="2000" b="1" dirty="0"/>
              <a:t>:</a:t>
            </a:r>
            <a:r>
              <a:rPr lang="bg-BG" sz="2000" dirty="0"/>
              <a:t> Работа за достъпност за гражданите в хода на жизнения цикъл</a:t>
            </a:r>
          </a:p>
          <a:p>
            <a:pPr marL="0" indent="0">
              <a:buNone/>
            </a:pPr>
            <a:endParaRPr lang="bg-BG" sz="2000" dirty="0"/>
          </a:p>
          <a:p>
            <a:r>
              <a:rPr lang="bg-BG" sz="2000" b="1" dirty="0" smtClean="0"/>
              <a:t>Екип</a:t>
            </a:r>
            <a:r>
              <a:rPr lang="bg-BG" sz="2000" dirty="0" smtClean="0"/>
              <a:t>: </a:t>
            </a:r>
          </a:p>
          <a:p>
            <a:pPr marL="0" indent="0">
              <a:buNone/>
            </a:pPr>
            <a:r>
              <a:rPr lang="bg-BG" sz="2000" dirty="0" smtClean="0"/>
              <a:t>- Специалисти по достъпност и универсален дизайн</a:t>
            </a:r>
          </a:p>
          <a:p>
            <a:pPr marL="0" indent="0">
              <a:buNone/>
            </a:pPr>
            <a:r>
              <a:rPr lang="bg-BG" sz="2000" dirty="0" smtClean="0"/>
              <a:t>- Експерти от опит/ специалисти с </a:t>
            </a:r>
            <a:r>
              <a:rPr lang="bg-BG" sz="2000" dirty="0"/>
              <a:t>различни увреждания </a:t>
            </a:r>
          </a:p>
          <a:p>
            <a:pPr marL="0" indent="0">
              <a:buNone/>
            </a:pPr>
            <a:endParaRPr lang="bg-BG" sz="2000" dirty="0"/>
          </a:p>
          <a:p>
            <a:r>
              <a:rPr lang="bg-BG" sz="2000" b="1" dirty="0"/>
              <a:t>Дейности: </a:t>
            </a:r>
          </a:p>
          <a:p>
            <a:pPr>
              <a:buFontTx/>
              <a:buChar char="-"/>
            </a:pPr>
            <a:r>
              <a:rPr lang="bg-BG" sz="2000" dirty="0"/>
              <a:t>Обучения за достъпност в </a:t>
            </a:r>
            <a:r>
              <a:rPr lang="bg-BG" sz="2000" dirty="0" smtClean="0"/>
              <a:t>образованието от </a:t>
            </a:r>
            <a:r>
              <a:rPr lang="bg-BG" sz="2000" dirty="0"/>
              <a:t>детската градина до </a:t>
            </a:r>
            <a:r>
              <a:rPr lang="bg-BG" sz="2000" dirty="0" smtClean="0"/>
              <a:t>университета</a:t>
            </a:r>
            <a:endParaRPr lang="bg-BG" sz="2000" dirty="0"/>
          </a:p>
          <a:p>
            <a:pPr>
              <a:buFontTx/>
              <a:buChar char="-"/>
            </a:pPr>
            <a:r>
              <a:rPr lang="bg-BG" sz="2000" dirty="0"/>
              <a:t>Обучение за универсален дизайн за всички граждани от всички възрасти;</a:t>
            </a:r>
          </a:p>
          <a:p>
            <a:pPr>
              <a:buFontTx/>
              <a:buChar char="-"/>
            </a:pPr>
            <a:r>
              <a:rPr lang="bg-BG" sz="2000" dirty="0"/>
              <a:t>Оценка на спазване на стандартите за универсален дизайн в: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Застроената среда;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Продуктите и услугите;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Комуникацията и технологиите.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8200" y="3708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4">
            <a:extLst>
              <a:ext uri="{FF2B5EF4-FFF2-40B4-BE49-F238E27FC236}">
                <a16:creationId xmlns:a16="http://schemas.microsoft.com/office/drawing/2014/main" id="{D25AB5F6-C2FF-B8C7-73E5-B5FDCFCF47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5220" y="143668"/>
            <a:ext cx="8304027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2700" algn="ctr">
              <a:lnSpc>
                <a:spcPct val="100000"/>
              </a:lnSpc>
              <a:spcBef>
                <a:spcPts val="1945"/>
              </a:spcBef>
            </a:pPr>
            <a:r>
              <a:rPr lang="bg-BG" sz="2800" b="1" dirty="0">
                <a:solidFill>
                  <a:schemeClr val="accent1"/>
                </a:solidFill>
              </a:rPr>
              <a:t>Холистична подкрепа за </a:t>
            </a:r>
            <a:r>
              <a:rPr lang="bg-BG" sz="2800" b="1" dirty="0" smtClean="0">
                <a:solidFill>
                  <a:schemeClr val="accent1"/>
                </a:solidFill>
              </a:rPr>
              <a:t>достъпна заетост  </a:t>
            </a:r>
            <a:br>
              <a:rPr lang="bg-BG" sz="2800" b="1" dirty="0" smtClean="0">
                <a:solidFill>
                  <a:schemeClr val="accent1"/>
                </a:solidFill>
              </a:rPr>
            </a:br>
            <a:r>
              <a:rPr lang="bg-BG" sz="2800" b="1" dirty="0" smtClean="0">
                <a:solidFill>
                  <a:schemeClr val="accent1"/>
                </a:solidFill>
              </a:rPr>
              <a:t>Фондация </a:t>
            </a:r>
            <a:r>
              <a:rPr lang="en-US" sz="2800" b="1" dirty="0">
                <a:solidFill>
                  <a:schemeClr val="accent1"/>
                </a:solidFill>
              </a:rPr>
              <a:t>ONCE</a:t>
            </a:r>
            <a:r>
              <a:rPr lang="bg-BG" sz="2800" b="1" dirty="0">
                <a:solidFill>
                  <a:schemeClr val="accent1"/>
                </a:solidFill>
              </a:rPr>
              <a:t>, Испания </a:t>
            </a:r>
            <a:endParaRPr lang="bg-BG" sz="2800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54902-E8F7-A3D2-C8C6-B560556C7495}"/>
              </a:ext>
            </a:extLst>
          </p:cNvPr>
          <p:cNvSpPr txBox="1">
            <a:spLocks/>
          </p:cNvSpPr>
          <p:nvPr/>
        </p:nvSpPr>
        <p:spPr>
          <a:xfrm>
            <a:off x="74430" y="1754371"/>
            <a:ext cx="12117570" cy="54757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b="1" dirty="0">
                <a:cs typeface="Arial" panose="020B0604020202020204" pitchFamily="34" charset="0"/>
              </a:rPr>
              <a:t>Цел: </a:t>
            </a:r>
            <a:r>
              <a:rPr lang="bg-BG" sz="2000" dirty="0">
                <a:cs typeface="Arial" panose="020B0604020202020204" pitchFamily="34" charset="0"/>
              </a:rPr>
              <a:t>Достъпна </a:t>
            </a:r>
            <a:r>
              <a:rPr lang="bg-BG" sz="2000" dirty="0" smtClean="0">
                <a:cs typeface="Arial" panose="020B0604020202020204" pitchFamily="34" charset="0"/>
              </a:rPr>
              <a:t>заетост и трудова </a:t>
            </a:r>
            <a:r>
              <a:rPr lang="bg-BG" sz="2000" dirty="0">
                <a:cs typeface="Arial" panose="020B0604020202020204" pitchFamily="34" charset="0"/>
              </a:rPr>
              <a:t>среда </a:t>
            </a:r>
            <a:r>
              <a:rPr lang="bg-BG" sz="2000" dirty="0" smtClean="0">
                <a:cs typeface="Arial" panose="020B0604020202020204" pitchFamily="34" charset="0"/>
              </a:rPr>
              <a:t>„достъпна </a:t>
            </a:r>
            <a:r>
              <a:rPr lang="bg-BG" sz="2000" dirty="0">
                <a:cs typeface="Arial" panose="020B0604020202020204" pitchFamily="34" charset="0"/>
              </a:rPr>
              <a:t>за </a:t>
            </a:r>
            <a:r>
              <a:rPr lang="bg-BG" sz="2000" dirty="0" smtClean="0">
                <a:cs typeface="Arial" panose="020B0604020202020204" pitchFamily="34" charset="0"/>
              </a:rPr>
              <a:t>всеки“ </a:t>
            </a:r>
            <a:endParaRPr lang="bg-BG" sz="2000" dirty="0">
              <a:cs typeface="Arial" panose="020B0604020202020204" pitchFamily="34" charset="0"/>
            </a:endParaRPr>
          </a:p>
          <a:p>
            <a:r>
              <a:rPr lang="bg-BG" sz="2000" b="1" dirty="0" smtClean="0">
                <a:cs typeface="Arial" panose="020B0604020202020204" pitchFamily="34" charset="0"/>
              </a:rPr>
              <a:t>Екип: </a:t>
            </a:r>
            <a:r>
              <a:rPr lang="ru-RU" sz="2000" dirty="0" smtClean="0">
                <a:cs typeface="Arial" panose="020B0604020202020204" pitchFamily="34" charset="0"/>
              </a:rPr>
              <a:t>специалисти </a:t>
            </a:r>
            <a:r>
              <a:rPr lang="ru-RU" sz="2000" dirty="0">
                <a:cs typeface="Arial" panose="020B0604020202020204" pitchFamily="34" charset="0"/>
              </a:rPr>
              <a:t>по превенция на риска, </a:t>
            </a:r>
            <a:r>
              <a:rPr lang="ru-RU" sz="2000" dirty="0" smtClean="0">
                <a:cs typeface="Arial" panose="020B0604020202020204" pitchFamily="34" charset="0"/>
              </a:rPr>
              <a:t>лекари, рехабилитатори, протезисти</a:t>
            </a:r>
            <a:endParaRPr lang="en-US" sz="2000" dirty="0">
              <a:cs typeface="Arial" panose="020B0604020202020204" pitchFamily="34" charset="0"/>
            </a:endParaRPr>
          </a:p>
          <a:p>
            <a:endParaRPr lang="bg-BG" sz="2000" dirty="0" smtClean="0">
              <a:cs typeface="Arial" panose="020B0604020202020204" pitchFamily="34" charset="0"/>
            </a:endParaRPr>
          </a:p>
          <a:p>
            <a:r>
              <a:rPr lang="bg-BG" sz="2000" b="1" dirty="0" smtClean="0">
                <a:cs typeface="Arial" panose="020B0604020202020204" pitchFamily="34" charset="0"/>
              </a:rPr>
              <a:t>Целева група: </a:t>
            </a:r>
            <a:r>
              <a:rPr lang="bg-BG" sz="2000" dirty="0">
                <a:cs typeface="Arial" panose="020B0604020202020204" pitchFamily="34" charset="0"/>
              </a:rPr>
              <a:t>Работещи служители с увреждания в </a:t>
            </a:r>
            <a:r>
              <a:rPr lang="bg-BG" sz="2000" dirty="0" smtClean="0">
                <a:cs typeface="Arial" panose="020B0604020202020204" pitchFamily="34" charset="0"/>
              </a:rPr>
              <a:t>Центрове </a:t>
            </a:r>
            <a:r>
              <a:rPr lang="bg-BG" sz="2000" dirty="0">
                <a:cs typeface="Arial" panose="020B0604020202020204" pitchFamily="34" charset="0"/>
              </a:rPr>
              <a:t>за работа и на пазара на труда:</a:t>
            </a:r>
          </a:p>
          <a:p>
            <a:pPr marL="0" indent="0">
              <a:buNone/>
            </a:pPr>
            <a:r>
              <a:rPr lang="bg-BG" sz="2000" dirty="0">
                <a:cs typeface="Arial" panose="020B0604020202020204" pitchFamily="34" charset="0"/>
              </a:rPr>
              <a:t>- </a:t>
            </a:r>
            <a:r>
              <a:rPr lang="en-GB" sz="2000" dirty="0"/>
              <a:t>690 </a:t>
            </a:r>
            <a:r>
              <a:rPr lang="bg-BG" sz="2000" dirty="0"/>
              <a:t>служители във Фондация </a:t>
            </a:r>
            <a:r>
              <a:rPr lang="en-US" sz="2000" dirty="0"/>
              <a:t>ONCE</a:t>
            </a:r>
            <a:r>
              <a:rPr lang="en-GB" sz="2000" dirty="0"/>
              <a:t>, </a:t>
            </a:r>
            <a:r>
              <a:rPr lang="bg-BG" sz="2000" dirty="0"/>
              <a:t>над</a:t>
            </a:r>
            <a:r>
              <a:rPr lang="en-GB" sz="2000" dirty="0"/>
              <a:t> 75% </a:t>
            </a:r>
            <a:r>
              <a:rPr lang="bg-BG" sz="2000" dirty="0"/>
              <a:t>от тях с увреждания</a:t>
            </a:r>
            <a:endParaRPr lang="bg-BG" sz="20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sz="2000" dirty="0"/>
              <a:t>68.705 </a:t>
            </a:r>
            <a:r>
              <a:rPr lang="bg-BG" sz="2000" dirty="0"/>
              <a:t>служители в </a:t>
            </a:r>
            <a:r>
              <a:rPr lang="en-GB" sz="2000" dirty="0"/>
              <a:t>ONCE Social Group, </a:t>
            </a:r>
            <a:r>
              <a:rPr lang="bg-BG" sz="2000" dirty="0"/>
              <a:t>над </a:t>
            </a:r>
            <a:r>
              <a:rPr lang="en-GB" sz="2000" dirty="0"/>
              <a:t>62% </a:t>
            </a:r>
            <a:r>
              <a:rPr lang="bg-BG" sz="2000" dirty="0"/>
              <a:t>от тях с увреждания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ru-RU" sz="2000" b="1" dirty="0" smtClean="0">
                <a:cs typeface="Arial" panose="020B0604020202020204" pitchFamily="34" charset="0"/>
              </a:rPr>
              <a:t>Дейности</a:t>
            </a:r>
            <a:r>
              <a:rPr lang="ru-RU" sz="2000" dirty="0" smtClean="0">
                <a:cs typeface="Arial" panose="020B0604020202020204" pitchFamily="34" charset="0"/>
              </a:rPr>
              <a:t>:</a:t>
            </a:r>
            <a:endParaRPr lang="ru-RU" sz="20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cs typeface="Arial" panose="020B0604020202020204" pitchFamily="34" charset="0"/>
              </a:rPr>
              <a:t>Протоколи </a:t>
            </a:r>
            <a:r>
              <a:rPr lang="ru-RU" sz="2000" dirty="0">
                <a:cs typeface="Arial" panose="020B0604020202020204" pitchFamily="34" charset="0"/>
              </a:rPr>
              <a:t>за превенция на риска (насочени към всички работници)</a:t>
            </a:r>
          </a:p>
          <a:p>
            <a:pPr>
              <a:buFontTx/>
              <a:buChar char="-"/>
            </a:pPr>
            <a:r>
              <a:rPr lang="ru-RU" sz="2000" dirty="0" smtClean="0">
                <a:cs typeface="Arial" panose="020B0604020202020204" pitchFamily="34" charset="0"/>
              </a:rPr>
              <a:t>Услуга </a:t>
            </a:r>
            <a:r>
              <a:rPr lang="ru-RU" sz="2000" dirty="0">
                <a:cs typeface="Arial" panose="020B0604020202020204" pitchFamily="34" charset="0"/>
              </a:rPr>
              <a:t>за разумно приспособяване (помощни продукти и </a:t>
            </a:r>
            <a:r>
              <a:rPr lang="ru-RU" sz="2000" dirty="0" smtClean="0">
                <a:cs typeface="Arial" panose="020B0604020202020204" pitchFamily="34" charset="0"/>
              </a:rPr>
              <a:t>технологии)</a:t>
            </a:r>
            <a:endParaRPr lang="bg-BG" sz="20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000" dirty="0">
                <a:cs typeface="Arial" panose="020B0604020202020204" pitchFamily="34" charset="0"/>
              </a:rPr>
              <a:t>К</a:t>
            </a:r>
            <a:r>
              <a:rPr lang="ru-RU" sz="2000" dirty="0" smtClean="0">
                <a:cs typeface="Arial" panose="020B0604020202020204" pitchFamily="34" charset="0"/>
              </a:rPr>
              <a:t>онсултиране </a:t>
            </a:r>
            <a:r>
              <a:rPr lang="ru-RU" sz="2000" dirty="0">
                <a:cs typeface="Arial" panose="020B0604020202020204" pitchFamily="34" charset="0"/>
              </a:rPr>
              <a:t>и проследяване на наетите служители </a:t>
            </a:r>
            <a:r>
              <a:rPr lang="ru-RU" sz="2000" dirty="0" smtClean="0">
                <a:cs typeface="Arial" panose="020B0604020202020204" pitchFamily="34" charset="0"/>
              </a:rPr>
              <a:t>от мултидисциплинарния екип</a:t>
            </a:r>
          </a:p>
          <a:p>
            <a:pPr>
              <a:buFontTx/>
              <a:buChar char="-"/>
            </a:pPr>
            <a:r>
              <a:rPr lang="bg-BG" sz="2000" dirty="0">
                <a:cs typeface="Arial" panose="020B0604020202020204" pitchFamily="34" charset="0"/>
              </a:rPr>
              <a:t>Д</a:t>
            </a:r>
            <a:r>
              <a:rPr lang="bg-BG" sz="2000" dirty="0" smtClean="0">
                <a:cs typeface="Arial" panose="020B0604020202020204" pitchFamily="34" charset="0"/>
              </a:rPr>
              <a:t>игитална </a:t>
            </a:r>
            <a:r>
              <a:rPr lang="bg-BG" sz="2000" dirty="0">
                <a:cs typeface="Arial" panose="020B0604020202020204" pitchFamily="34" charset="0"/>
              </a:rPr>
              <a:t>академия за младежи с увреждания (Роботика, Интернет, Изкуствен интелект, 3</a:t>
            </a:r>
            <a:r>
              <a:rPr lang="en-US" sz="2000" dirty="0">
                <a:cs typeface="Arial" panose="020B0604020202020204" pitchFamily="34" charset="0"/>
              </a:rPr>
              <a:t>D </a:t>
            </a:r>
            <a:r>
              <a:rPr lang="bg-BG" sz="2000" dirty="0" smtClean="0">
                <a:cs typeface="Arial" panose="020B0604020202020204" pitchFamily="34" charset="0"/>
              </a:rPr>
              <a:t>печат)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8200" y="3708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4">
            <a:extLst>
              <a:ext uri="{FF2B5EF4-FFF2-40B4-BE49-F238E27FC236}">
                <a16:creationId xmlns:a16="http://schemas.microsoft.com/office/drawing/2014/main" id="{D25AB5F6-C2FF-B8C7-73E5-B5FDCFCF47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5220" y="143668"/>
            <a:ext cx="8304027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2700" algn="ctr">
              <a:lnSpc>
                <a:spcPct val="100000"/>
              </a:lnSpc>
              <a:spcBef>
                <a:spcPts val="1945"/>
              </a:spcBef>
            </a:pPr>
            <a:r>
              <a:rPr lang="bg-BG" sz="2800" b="1" dirty="0" smtClean="0">
                <a:solidFill>
                  <a:schemeClr val="accent1"/>
                </a:solidFill>
              </a:rPr>
              <a:t>Виртуална реалност</a:t>
            </a:r>
            <a:br>
              <a:rPr lang="bg-BG" sz="2800" b="1" dirty="0" smtClean="0">
                <a:solidFill>
                  <a:schemeClr val="accent1"/>
                </a:solidFill>
              </a:rPr>
            </a:br>
            <a:r>
              <a:rPr lang="bg-BG" sz="2800" b="1" dirty="0" smtClean="0">
                <a:solidFill>
                  <a:schemeClr val="accent1"/>
                </a:solidFill>
              </a:rPr>
              <a:t>Асоциация на доставчиците на социални услуги, Чехия </a:t>
            </a:r>
            <a:endParaRPr lang="bg-BG" sz="2800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C54902-E8F7-A3D2-C8C6-B560556C7495}"/>
              </a:ext>
            </a:extLst>
          </p:cNvPr>
          <p:cNvSpPr txBox="1">
            <a:spLocks/>
          </p:cNvSpPr>
          <p:nvPr/>
        </p:nvSpPr>
        <p:spPr>
          <a:xfrm>
            <a:off x="74430" y="1435395"/>
            <a:ext cx="12117570" cy="57947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000" b="1" dirty="0">
                <a:cs typeface="Arial" panose="020B0604020202020204" pitchFamily="34" charset="0"/>
              </a:rPr>
              <a:t>Цел: </a:t>
            </a:r>
            <a:r>
              <a:rPr lang="bg-BG" sz="2000" dirty="0" smtClean="0">
                <a:cs typeface="Arial" panose="020B0604020202020204" pitchFamily="34" charset="0"/>
              </a:rPr>
              <a:t>Опознаване на преживяваванията на хората с деменция чрез обучение с виртуална реалност</a:t>
            </a:r>
          </a:p>
          <a:p>
            <a:endParaRPr lang="bg-BG" sz="2000" b="1" dirty="0">
              <a:cs typeface="Arial" panose="020B0604020202020204" pitchFamily="34" charset="0"/>
            </a:endParaRPr>
          </a:p>
          <a:p>
            <a:r>
              <a:rPr lang="bg-BG" sz="2000" b="1" dirty="0" smtClean="0">
                <a:cs typeface="Arial" panose="020B0604020202020204" pitchFamily="34" charset="0"/>
              </a:rPr>
              <a:t>Целева група участници: </a:t>
            </a:r>
            <a:r>
              <a:rPr lang="ru-RU" sz="2000" dirty="0" smtClean="0">
                <a:cs typeface="Arial" panose="020B0604020202020204" pitchFamily="34" charset="0"/>
              </a:rPr>
              <a:t>специалисти, помагащи в социални услуги, близки на хора с деменция</a:t>
            </a:r>
          </a:p>
          <a:p>
            <a:pPr marL="0" indent="0">
              <a:buNone/>
            </a:pPr>
            <a:endParaRPr lang="ru-RU" sz="2000" dirty="0" smtClean="0">
              <a:cs typeface="Arial" panose="020B0604020202020204" pitchFamily="34" charset="0"/>
            </a:endParaRPr>
          </a:p>
          <a:p>
            <a:r>
              <a:rPr lang="ru-RU" sz="2000" b="1" dirty="0" smtClean="0">
                <a:cs typeface="Arial" panose="020B0604020202020204" pitchFamily="34" charset="0"/>
              </a:rPr>
              <a:t>Метод:</a:t>
            </a:r>
            <a:r>
              <a:rPr lang="ru-RU" sz="2000" dirty="0" smtClean="0">
                <a:cs typeface="Arial" panose="020B0604020202020204" pitchFamily="34" charset="0"/>
              </a:rPr>
              <a:t> Тренинг пакет, разработен от </a:t>
            </a:r>
            <a:r>
              <a:rPr lang="en-US" sz="2000" dirty="0"/>
              <a:t>DEMENTIA AUSTRALIA</a:t>
            </a:r>
            <a:r>
              <a:rPr lang="ru-RU" sz="2000" dirty="0" smtClean="0">
                <a:cs typeface="Arial" panose="020B0604020202020204" pitchFamily="34" charset="0"/>
              </a:rPr>
              <a:t> и прилаган в Европа и Чехия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ru-RU" sz="2000" b="1" dirty="0" smtClean="0">
                <a:cs typeface="Arial" panose="020B0604020202020204" pitchFamily="34" charset="0"/>
              </a:rPr>
              <a:t>Дейности</a:t>
            </a:r>
            <a:r>
              <a:rPr lang="ru-RU" sz="2000" dirty="0" smtClean="0">
                <a:cs typeface="Arial" panose="020B0604020202020204" pitchFamily="34" charset="0"/>
              </a:rPr>
              <a:t>:</a:t>
            </a:r>
            <a:endParaRPr lang="ru-RU" sz="2000" dirty="0"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cs typeface="Arial" panose="020B0604020202020204" pitchFamily="34" charset="0"/>
              </a:rPr>
              <a:t>Участие в обучение с технология, пресъздаваща възприятията на човек с деменция</a:t>
            </a:r>
          </a:p>
          <a:p>
            <a:pPr>
              <a:buFontTx/>
              <a:buChar char="-"/>
            </a:pPr>
            <a:r>
              <a:rPr lang="ru-RU" sz="2000" dirty="0" smtClean="0">
                <a:cs typeface="Arial" panose="020B0604020202020204" pitchFamily="34" charset="0"/>
              </a:rPr>
              <a:t>Обсъждане на собствените преживявания в реалността на човека с деменция</a:t>
            </a:r>
          </a:p>
          <a:p>
            <a:pPr>
              <a:buFontTx/>
              <a:buChar char="-"/>
            </a:pPr>
            <a:r>
              <a:rPr lang="ru-RU" sz="2000" dirty="0">
                <a:cs typeface="Arial" panose="020B0604020202020204" pitchFamily="34" charset="0"/>
              </a:rPr>
              <a:t>П</a:t>
            </a:r>
            <a:r>
              <a:rPr lang="ru-RU" sz="2000" dirty="0" smtClean="0">
                <a:cs typeface="Arial" panose="020B0604020202020204" pitchFamily="34" charset="0"/>
              </a:rPr>
              <a:t>роучване </a:t>
            </a:r>
            <a:r>
              <a:rPr lang="ru-RU" sz="2000" dirty="0">
                <a:cs typeface="Arial" panose="020B0604020202020204" pitchFamily="34" charset="0"/>
              </a:rPr>
              <a:t>на стратегии за подпомагане на човек с деменция да живее </a:t>
            </a:r>
            <a:r>
              <a:rPr lang="ru-RU" sz="2000" dirty="0" smtClean="0">
                <a:cs typeface="Arial" panose="020B0604020202020204" pitchFamily="34" charset="0"/>
              </a:rPr>
              <a:t>по-уверено</a:t>
            </a:r>
          </a:p>
          <a:p>
            <a:pPr marL="0" indent="0">
              <a:buNone/>
            </a:pPr>
            <a:endParaRPr lang="ru-RU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8200" y="3708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" y="5388368"/>
            <a:ext cx="2665190" cy="1682283"/>
          </a:xfrm>
          <a:prstGeom prst="rect">
            <a:avLst/>
          </a:prstGeom>
        </p:spPr>
      </p:pic>
      <p:pic>
        <p:nvPicPr>
          <p:cNvPr id="6" name="Obrázek 10">
            <a:extLst>
              <a:ext uri="{FF2B5EF4-FFF2-40B4-BE49-F238E27FC236}">
                <a16:creationId xmlns:a16="http://schemas.microsoft.com/office/drawing/2014/main" id="{44132838-9E4C-2371-13D7-4B3D05F22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3079" y="4503220"/>
            <a:ext cx="1998920" cy="23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3A68CF214974FB1A00C9AD2CBE0DC" ma:contentTypeVersion="16" ma:contentTypeDescription="Create a new document." ma:contentTypeScope="" ma:versionID="f817351ad8c05e5f4ab399559819bc13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1b3afd142ffedb4a4d9b10c295956560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  <xsd:element ref="ns3:Publicad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Publicada" ma:index="22" nillable="true" ma:displayName="Publicada Sí/No" ma:default="No" ma:format="Dropdown" ma:internalName="Publicada">
      <xsd:simpleType>
        <xsd:restriction base="dms:Choice">
          <xsd:enumeration value="Sí"/>
          <xsd:enumeration value="No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  <Publicada xmlns="0e9cd55c-56a6-48d1-b102-8113f97874a2">No</Publicada>
  </documentManagement>
</p:properties>
</file>

<file path=customXml/itemProps1.xml><?xml version="1.0" encoding="utf-8"?>
<ds:datastoreItem xmlns:ds="http://schemas.openxmlformats.org/officeDocument/2006/customXml" ds:itemID="{54B109D6-DC97-4FB3-9E2E-DB8192216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49529B-C032-4681-A95E-B00A402733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30EDF1-5392-4E6B-A0E7-84C846BC4B3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8d6c6a3-ef37-4a27-acd0-f7e5c4920f1e"/>
    <ds:schemaRef ds:uri="0e9cd55c-56a6-48d1-b102-8113f97874a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11396</TotalTime>
  <Words>397</Words>
  <Application>Microsoft Office PowerPoint</Application>
  <PresentationFormat>Widescreen</PresentationFormat>
  <Paragraphs>51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72</vt:lpstr>
      <vt:lpstr>72 Black</vt:lpstr>
      <vt:lpstr>Arial</vt:lpstr>
      <vt:lpstr>Calibri</vt:lpstr>
      <vt:lpstr>Calibri Light</vt:lpstr>
      <vt:lpstr>Courier New</vt:lpstr>
      <vt:lpstr>Tema de Office</vt:lpstr>
      <vt:lpstr>Достъпна среда и услуги за активен живот</vt:lpstr>
      <vt:lpstr>Достъпната среда:  приоритет на AccessibleEU и България</vt:lpstr>
      <vt:lpstr>Участие на служители с увреждания в Център за върхови постижения за универсален дизайн, Ирландия</vt:lpstr>
      <vt:lpstr>Холистична подкрепа за достъпна заетост   Фондация ONCE, Испания </vt:lpstr>
      <vt:lpstr>Виртуална реалност Асоциация на доставчиците на социални услуги, Чехия </vt:lpstr>
    </vt:vector>
  </TitlesOfParts>
  <Company>ILUNION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Palanquex Valles, Marian</dc:creator>
  <cp:lastModifiedBy>User</cp:lastModifiedBy>
  <cp:revision>164</cp:revision>
  <cp:lastPrinted>2024-03-17T08:42:45Z</cp:lastPrinted>
  <dcterms:created xsi:type="dcterms:W3CDTF">2023-03-15T14:48:35Z</dcterms:created>
  <dcterms:modified xsi:type="dcterms:W3CDTF">2024-05-29T12:37:36Z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  <property fmtid="{D5CDD505-2E9C-101B-9397-08002B2CF9AE}" pid="3" name="ClassificationContentMarkingFooterLocations">
    <vt:lpwstr>Tema de Office:8</vt:lpwstr>
  </property>
  <property fmtid="{D5CDD505-2E9C-101B-9397-08002B2CF9AE}" pid="4" name="ClassificationContentMarkingFooterText">
    <vt:lpwstr>Clasificación: Interna</vt:lpwstr>
  </property>
  <property fmtid="{D5CDD505-2E9C-101B-9397-08002B2CF9AE}" pid="5" name="MediaServiceImageTags">
    <vt:lpwstr/>
  </property>
  <property fmtid="{D5CDD505-2E9C-101B-9397-08002B2CF9AE}" pid="6" name="MSIP_Label_d8d56339-f70b-4cec-b4b1-a88a5e93d2ea_Enabled">
    <vt:lpwstr>true</vt:lpwstr>
  </property>
  <property fmtid="{D5CDD505-2E9C-101B-9397-08002B2CF9AE}" pid="7" name="MSIP_Label_d8d56339-f70b-4cec-b4b1-a88a5e93d2ea_SetDate">
    <vt:lpwstr>2024-01-31T12:43:40Z</vt:lpwstr>
  </property>
  <property fmtid="{D5CDD505-2E9C-101B-9397-08002B2CF9AE}" pid="8" name="MSIP_Label_d8d56339-f70b-4cec-b4b1-a88a5e93d2ea_Method">
    <vt:lpwstr>Privileged</vt:lpwstr>
  </property>
  <property fmtid="{D5CDD505-2E9C-101B-9397-08002B2CF9AE}" pid="9" name="MSIP_Label_d8d56339-f70b-4cec-b4b1-a88a5e93d2ea_Name">
    <vt:lpwstr>d8d56339-f70b-4cec-b4b1-a88a5e93d2ea</vt:lpwstr>
  </property>
  <property fmtid="{D5CDD505-2E9C-101B-9397-08002B2CF9AE}" pid="10" name="MSIP_Label_d8d56339-f70b-4cec-b4b1-a88a5e93d2ea_SiteId">
    <vt:lpwstr>bab5b22c-d82b-452e-9cad-04f9708f4bbd</vt:lpwstr>
  </property>
  <property fmtid="{D5CDD505-2E9C-101B-9397-08002B2CF9AE}" pid="11" name="MSIP_Label_d8d56339-f70b-4cec-b4b1-a88a5e93d2ea_ActionId">
    <vt:lpwstr>1dc221ce-e99f-401b-9cbf-737813ae27b0</vt:lpwstr>
  </property>
  <property fmtid="{D5CDD505-2E9C-101B-9397-08002B2CF9AE}" pid="12" name="MSIP_Label_d8d56339-f70b-4cec-b4b1-a88a5e93d2ea_ContentBits">
    <vt:lpwstr>0</vt:lpwstr>
  </property>
  <property fmtid="{D5CDD505-2E9C-101B-9397-08002B2CF9AE}" pid="13" name="MSIP_Label_d958723a-5915-4af3-b4cd-4da9a9655e8a_ContentBits">
    <vt:lpwstr>2</vt:lpwstr>
  </property>
  <property fmtid="{D5CDD505-2E9C-101B-9397-08002B2CF9AE}" pid="14" name="MSIP_Label_d958723a-5915-4af3-b4cd-4da9a9655e8a_SiteId">
    <vt:lpwstr>bab5b22c-d82b-452e-9cad-04f9708f4bbd</vt:lpwstr>
  </property>
  <property fmtid="{D5CDD505-2E9C-101B-9397-08002B2CF9AE}" pid="15" name="MSIP_Label_d958723a-5915-4af3-b4cd-4da9a9655e8a_Method">
    <vt:lpwstr>Standard</vt:lpwstr>
  </property>
  <property fmtid="{D5CDD505-2E9C-101B-9397-08002B2CF9AE}" pid="16" name="MSIP_Label_d958723a-5915-4af3-b4cd-4da9a9655e8a_ActionId">
    <vt:lpwstr>9de051b5-f740-4fe0-9e49-a4ab378959ff</vt:lpwstr>
  </property>
  <property fmtid="{D5CDD505-2E9C-101B-9397-08002B2CF9AE}" pid="17" name="MSIP_Label_d958723a-5915-4af3-b4cd-4da9a9655e8a_Enabled">
    <vt:lpwstr>true</vt:lpwstr>
  </property>
  <property fmtid="{D5CDD505-2E9C-101B-9397-08002B2CF9AE}" pid="18" name="MSIP_Label_d958723a-5915-4af3-b4cd-4da9a9655e8a_SetDate">
    <vt:lpwstr>2023-10-25T09:34:57Z</vt:lpwstr>
  </property>
  <property fmtid="{D5CDD505-2E9C-101B-9397-08002B2CF9AE}" pid="19" name="MSIP_Label_d958723a-5915-4af3-b4cd-4da9a9655e8a_Name">
    <vt:lpwstr>d958723a-5915-4af3-b4cd-4da9a9655e8a</vt:lpwstr>
  </property>
</Properties>
</file>